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43" roundtripDataSignature="AMtx7mjryLGoBuRGYVfRLAIKAB6LOgc4I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21" Type="http://schemas.openxmlformats.org/officeDocument/2006/relationships/slide" Target="slides/slide16.xml"/><Relationship Id="rId43" Type="http://customschemas.google.com/relationships/presentationmetadata" Target="meta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1e866304553_0_4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g1e866304553_0_4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28dd6c6a2d6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28dd6c6a2d6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8dd6c6a2d6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28dd6c6a2d6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28dd6c6a2d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g28dd6c6a2d6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28dd6c6a2d6_0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28dd6c6a2d6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sp>
        <p:nvSpPr>
          <p:cNvPr id="13" name="Google Shape;13;g1e866304553_0_418"/>
          <p:cNvSpPr txBox="1"/>
          <p:nvPr>
            <p:ph type="ctrTitle"/>
          </p:nvPr>
        </p:nvSpPr>
        <p:spPr>
          <a:xfrm>
            <a:off x="311708" y="992767"/>
            <a:ext cx="8520600" cy="273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4" name="Google Shape;14;g1e866304553_0_418"/>
          <p:cNvSpPr txBox="1"/>
          <p:nvPr>
            <p:ph idx="1" type="subTitle"/>
          </p:nvPr>
        </p:nvSpPr>
        <p:spPr>
          <a:xfrm>
            <a:off x="311700" y="3778833"/>
            <a:ext cx="8520600" cy="105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5" name="Google Shape;15;g1e866304553_0_418"/>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sp>
        <p:nvSpPr>
          <p:cNvPr id="17" name="Google Shape;17;g1e866304553_0_422"/>
          <p:cNvSpPr txBox="1"/>
          <p:nvPr>
            <p:ph type="title"/>
          </p:nvPr>
        </p:nvSpPr>
        <p:spPr>
          <a:xfrm>
            <a:off x="311700" y="2867800"/>
            <a:ext cx="8520600" cy="11223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 name="Google Shape;18;g1e866304553_0_42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g1e866304553_0_425"/>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g1e866304553_0_425"/>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g1e866304553_0_425"/>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g1e866304553_0_429"/>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5" name="Google Shape;25;g1e866304553_0_429"/>
          <p:cNvSpPr txBox="1"/>
          <p:nvPr>
            <p:ph idx="1" type="body"/>
          </p:nvPr>
        </p:nvSpPr>
        <p:spPr>
          <a:xfrm>
            <a:off x="3117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g1e866304553_0_429"/>
          <p:cNvSpPr txBox="1"/>
          <p:nvPr>
            <p:ph idx="2" type="body"/>
          </p:nvPr>
        </p:nvSpPr>
        <p:spPr>
          <a:xfrm>
            <a:off x="48324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g1e866304553_0_429"/>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g1e866304553_0_434"/>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g1e866304553_0_43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g1e866304553_0_437"/>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g1e866304553_0_437"/>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g1e866304553_0_43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5" name="Shape 35"/>
        <p:cNvGrpSpPr/>
        <p:nvPr/>
      </p:nvGrpSpPr>
      <p:grpSpPr>
        <a:xfrm>
          <a:off x="0" y="0"/>
          <a:ext cx="0" cy="0"/>
          <a:chOff x="0" y="0"/>
          <a:chExt cx="0" cy="0"/>
        </a:xfrm>
      </p:grpSpPr>
      <p:sp>
        <p:nvSpPr>
          <p:cNvPr id="36" name="Google Shape;36;g1e866304553_0_441"/>
          <p:cNvSpPr txBox="1"/>
          <p:nvPr>
            <p:ph type="title"/>
          </p:nvPr>
        </p:nvSpPr>
        <p:spPr>
          <a:xfrm>
            <a:off x="490250" y="600200"/>
            <a:ext cx="6367800" cy="54543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7" name="Google Shape;37;g1e866304553_0_44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g1e866304553_0_444"/>
          <p:cNvSpPr/>
          <p:nvPr/>
        </p:nvSpPr>
        <p:spPr>
          <a:xfrm>
            <a:off x="4572000" y="-167"/>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g1e866304553_0_444"/>
          <p:cNvSpPr txBox="1"/>
          <p:nvPr>
            <p:ph type="title"/>
          </p:nvPr>
        </p:nvSpPr>
        <p:spPr>
          <a:xfrm>
            <a:off x="265500" y="1644233"/>
            <a:ext cx="4045200" cy="1976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1" name="Google Shape;41;g1e866304553_0_444"/>
          <p:cNvSpPr txBox="1"/>
          <p:nvPr>
            <p:ph idx="1" type="subTitle"/>
          </p:nvPr>
        </p:nvSpPr>
        <p:spPr>
          <a:xfrm>
            <a:off x="265500" y="3737433"/>
            <a:ext cx="4045200" cy="16467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2" name="Google Shape;42;g1e866304553_0_444"/>
          <p:cNvSpPr txBox="1"/>
          <p:nvPr>
            <p:ph idx="2" type="body"/>
          </p:nvPr>
        </p:nvSpPr>
        <p:spPr>
          <a:xfrm>
            <a:off x="4939500" y="965433"/>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3" name="Google Shape;43;g1e866304553_0_44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 name="Shape 44"/>
        <p:cNvGrpSpPr/>
        <p:nvPr/>
      </p:nvGrpSpPr>
      <p:grpSpPr>
        <a:xfrm>
          <a:off x="0" y="0"/>
          <a:ext cx="0" cy="0"/>
          <a:chOff x="0" y="0"/>
          <a:chExt cx="0" cy="0"/>
        </a:xfrm>
      </p:grpSpPr>
      <p:sp>
        <p:nvSpPr>
          <p:cNvPr id="45" name="Google Shape;45;g1e866304553_0_450"/>
          <p:cNvSpPr txBox="1"/>
          <p:nvPr>
            <p:ph idx="1" type="body"/>
          </p:nvPr>
        </p:nvSpPr>
        <p:spPr>
          <a:xfrm>
            <a:off x="311700" y="5640767"/>
            <a:ext cx="5998800" cy="80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6" name="Google Shape;46;g1e866304553_0_45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7" name="Shape 47"/>
        <p:cNvGrpSpPr/>
        <p:nvPr/>
      </p:nvGrpSpPr>
      <p:grpSpPr>
        <a:xfrm>
          <a:off x="0" y="0"/>
          <a:ext cx="0" cy="0"/>
          <a:chOff x="0" y="0"/>
          <a:chExt cx="0" cy="0"/>
        </a:xfrm>
      </p:grpSpPr>
      <p:sp>
        <p:nvSpPr>
          <p:cNvPr id="48" name="Google Shape;48;g1e866304553_0_453"/>
          <p:cNvSpPr txBox="1"/>
          <p:nvPr>
            <p:ph hasCustomPrompt="1" type="title"/>
          </p:nvPr>
        </p:nvSpPr>
        <p:spPr>
          <a:xfrm>
            <a:off x="311700" y="1474833"/>
            <a:ext cx="8520600" cy="2618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9" name="Google Shape;49;g1e866304553_0_453"/>
          <p:cNvSpPr txBox="1"/>
          <p:nvPr>
            <p:ph idx="1" type="body"/>
          </p:nvPr>
        </p:nvSpPr>
        <p:spPr>
          <a:xfrm>
            <a:off x="311700" y="4202967"/>
            <a:ext cx="8520600" cy="1734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0" name="Google Shape;50;g1e866304553_0_45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1" name="Shape 51"/>
        <p:cNvGrpSpPr/>
        <p:nvPr/>
      </p:nvGrpSpPr>
      <p:grpSpPr>
        <a:xfrm>
          <a:off x="0" y="0"/>
          <a:ext cx="0" cy="0"/>
          <a:chOff x="0" y="0"/>
          <a:chExt cx="0" cy="0"/>
        </a:xfrm>
      </p:grpSpPr>
      <p:sp>
        <p:nvSpPr>
          <p:cNvPr id="52" name="Google Shape;52;g1e866304553_0_45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3" name="Shape 53"/>
        <p:cNvGrpSpPr/>
        <p:nvPr/>
      </p:nvGrpSpPr>
      <p:grpSpPr>
        <a:xfrm>
          <a:off x="0" y="0"/>
          <a:ext cx="0" cy="0"/>
          <a:chOff x="0" y="0"/>
          <a:chExt cx="0" cy="0"/>
        </a:xfrm>
      </p:grpSpPr>
      <p:sp>
        <p:nvSpPr>
          <p:cNvPr id="54" name="Google Shape;54;g1e866304553_0_459"/>
          <p:cNvSpPr txBox="1"/>
          <p:nvPr>
            <p:ph type="title"/>
          </p:nvPr>
        </p:nvSpPr>
        <p:spPr>
          <a:xfrm>
            <a:off x="628650" y="365126"/>
            <a:ext cx="7886700" cy="13257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dk1"/>
              </a:buClr>
              <a:buSzPts val="1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 name="Google Shape;55;g1e866304553_0_459"/>
          <p:cNvSpPr txBox="1"/>
          <p:nvPr>
            <p:ph idx="1" type="body"/>
          </p:nvPr>
        </p:nvSpPr>
        <p:spPr>
          <a:xfrm>
            <a:off x="628650" y="1825625"/>
            <a:ext cx="7886700" cy="43512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750"/>
              </a:spcBef>
              <a:spcAft>
                <a:spcPts val="0"/>
              </a:spcAft>
              <a:buClr>
                <a:schemeClr val="dk1"/>
              </a:buClr>
              <a:buSzPts val="1800"/>
              <a:buChar char="●"/>
              <a:defRPr/>
            </a:lvl1pPr>
            <a:lvl2pPr indent="-342900" lvl="1" marL="914400" rtl="0" algn="l">
              <a:lnSpc>
                <a:spcPct val="90000"/>
              </a:lnSpc>
              <a:spcBef>
                <a:spcPts val="1200"/>
              </a:spcBef>
              <a:spcAft>
                <a:spcPts val="0"/>
              </a:spcAft>
              <a:buClr>
                <a:schemeClr val="dk1"/>
              </a:buClr>
              <a:buSzPts val="1800"/>
              <a:buChar char="○"/>
              <a:defRPr/>
            </a:lvl2pPr>
            <a:lvl3pPr indent="-342900" lvl="2" marL="1371600" rtl="0" algn="l">
              <a:lnSpc>
                <a:spcPct val="90000"/>
              </a:lnSpc>
              <a:spcBef>
                <a:spcPts val="1200"/>
              </a:spcBef>
              <a:spcAft>
                <a:spcPts val="0"/>
              </a:spcAft>
              <a:buClr>
                <a:schemeClr val="dk1"/>
              </a:buClr>
              <a:buSzPts val="1800"/>
              <a:buChar char="■"/>
              <a:defRPr/>
            </a:lvl3pPr>
            <a:lvl4pPr indent="-342900" lvl="3" marL="1828800" rtl="0" algn="l">
              <a:lnSpc>
                <a:spcPct val="90000"/>
              </a:lnSpc>
              <a:spcBef>
                <a:spcPts val="1200"/>
              </a:spcBef>
              <a:spcAft>
                <a:spcPts val="0"/>
              </a:spcAft>
              <a:buClr>
                <a:schemeClr val="dk1"/>
              </a:buClr>
              <a:buSzPts val="1800"/>
              <a:buChar char="●"/>
              <a:defRPr/>
            </a:lvl4pPr>
            <a:lvl5pPr indent="-342900" lvl="4" marL="2286000" rtl="0" algn="l">
              <a:lnSpc>
                <a:spcPct val="90000"/>
              </a:lnSpc>
              <a:spcBef>
                <a:spcPts val="1200"/>
              </a:spcBef>
              <a:spcAft>
                <a:spcPts val="0"/>
              </a:spcAft>
              <a:buClr>
                <a:schemeClr val="dk1"/>
              </a:buClr>
              <a:buSzPts val="1800"/>
              <a:buChar char="○"/>
              <a:defRPr/>
            </a:lvl5pPr>
            <a:lvl6pPr indent="-342900" lvl="5" marL="2743200" rtl="0" algn="l">
              <a:lnSpc>
                <a:spcPct val="90000"/>
              </a:lnSpc>
              <a:spcBef>
                <a:spcPts val="1200"/>
              </a:spcBef>
              <a:spcAft>
                <a:spcPts val="0"/>
              </a:spcAft>
              <a:buClr>
                <a:schemeClr val="dk1"/>
              </a:buClr>
              <a:buSzPts val="1800"/>
              <a:buChar char="■"/>
              <a:defRPr/>
            </a:lvl6pPr>
            <a:lvl7pPr indent="-342900" lvl="6" marL="3200400" rtl="0" algn="l">
              <a:lnSpc>
                <a:spcPct val="90000"/>
              </a:lnSpc>
              <a:spcBef>
                <a:spcPts val="1200"/>
              </a:spcBef>
              <a:spcAft>
                <a:spcPts val="0"/>
              </a:spcAft>
              <a:buClr>
                <a:schemeClr val="dk1"/>
              </a:buClr>
              <a:buSzPts val="1800"/>
              <a:buChar char="●"/>
              <a:defRPr/>
            </a:lvl7pPr>
            <a:lvl8pPr indent="-342900" lvl="7" marL="3657600" rtl="0" algn="l">
              <a:lnSpc>
                <a:spcPct val="90000"/>
              </a:lnSpc>
              <a:spcBef>
                <a:spcPts val="1200"/>
              </a:spcBef>
              <a:spcAft>
                <a:spcPts val="0"/>
              </a:spcAft>
              <a:buClr>
                <a:schemeClr val="dk1"/>
              </a:buClr>
              <a:buSzPts val="1800"/>
              <a:buChar char="○"/>
              <a:defRPr/>
            </a:lvl8pPr>
            <a:lvl9pPr indent="-342900" lvl="8" marL="4114800" rtl="0" algn="l">
              <a:lnSpc>
                <a:spcPct val="90000"/>
              </a:lnSpc>
              <a:spcBef>
                <a:spcPts val="1200"/>
              </a:spcBef>
              <a:spcAft>
                <a:spcPts val="1200"/>
              </a:spcAft>
              <a:buClr>
                <a:schemeClr val="dk1"/>
              </a:buClr>
              <a:buSzPts val="1800"/>
              <a:buChar char="■"/>
              <a:defRPr/>
            </a:lvl9pPr>
          </a:lstStyle>
          <a:p/>
        </p:txBody>
      </p:sp>
      <p:sp>
        <p:nvSpPr>
          <p:cNvPr id="56" name="Google Shape;56;g1e866304553_0_459"/>
          <p:cNvSpPr txBox="1"/>
          <p:nvPr>
            <p:ph idx="10" type="dt"/>
          </p:nvPr>
        </p:nvSpPr>
        <p:spPr>
          <a:xfrm>
            <a:off x="628650" y="6356351"/>
            <a:ext cx="20574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7" name="Google Shape;57;g1e866304553_0_459"/>
          <p:cNvSpPr txBox="1"/>
          <p:nvPr>
            <p:ph idx="11" type="ftr"/>
          </p:nvPr>
        </p:nvSpPr>
        <p:spPr>
          <a:xfrm>
            <a:off x="3028950" y="6356351"/>
            <a:ext cx="30861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8" name="Google Shape;58;g1e866304553_0_459"/>
          <p:cNvSpPr txBox="1"/>
          <p:nvPr>
            <p:ph idx="12" type="sldNum"/>
          </p:nvPr>
        </p:nvSpPr>
        <p:spPr>
          <a:xfrm>
            <a:off x="6457950" y="6356351"/>
            <a:ext cx="2057400" cy="365100"/>
          </a:xfrm>
          <a:prstGeom prst="rect">
            <a:avLst/>
          </a:prstGeom>
          <a:noFill/>
          <a:ln>
            <a:noFill/>
          </a:ln>
        </p:spPr>
        <p:txBody>
          <a:bodyPr anchorCtr="0" anchor="ctr" bIns="45700" lIns="91425" spcFirstLastPara="1" rIns="91425" wrap="square" tIns="45700">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10.png"/><Relationship Id="rId2" Type="http://schemas.openxmlformats.org/officeDocument/2006/relationships/hyperlink" Target="https://missfrancois.com/" TargetMode="External"/><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theme" Target="../theme/theme1.xml"/><Relationship Id="rId14" Type="http://schemas.openxmlformats.org/officeDocument/2006/relationships/slideLayout" Target="../slideLayouts/slideLayout1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g1e866304553_0_414"/>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g1e866304553_0_414"/>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g1e866304553_0_414"/>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grpSp>
        <p:nvGrpSpPr>
          <p:cNvPr id="9" name="Google Shape;9;g1e866304553_0_414"/>
          <p:cNvGrpSpPr/>
          <p:nvPr/>
        </p:nvGrpSpPr>
        <p:grpSpPr>
          <a:xfrm>
            <a:off x="0" y="6214125"/>
            <a:ext cx="2231175" cy="643875"/>
            <a:chOff x="0" y="6214125"/>
            <a:chExt cx="2231175" cy="643875"/>
          </a:xfrm>
        </p:grpSpPr>
        <p:pic>
          <p:nvPicPr>
            <p:cNvPr id="10" name="Google Shape;10;g1e866304553_0_414"/>
            <p:cNvPicPr preferRelativeResize="0"/>
            <p:nvPr/>
          </p:nvPicPr>
          <p:blipFill>
            <a:blip r:embed="rId1">
              <a:alphaModFix/>
            </a:blip>
            <a:stretch>
              <a:fillRect/>
            </a:stretch>
          </p:blipFill>
          <p:spPr>
            <a:xfrm>
              <a:off x="0" y="6214125"/>
              <a:ext cx="643875" cy="643875"/>
            </a:xfrm>
            <a:prstGeom prst="rect">
              <a:avLst/>
            </a:prstGeom>
            <a:noFill/>
            <a:ln>
              <a:noFill/>
            </a:ln>
          </p:spPr>
        </p:pic>
        <p:sp>
          <p:nvSpPr>
            <p:cNvPr id="11" name="Google Shape;11;g1e866304553_0_414"/>
            <p:cNvSpPr txBox="1"/>
            <p:nvPr/>
          </p:nvSpPr>
          <p:spPr>
            <a:xfrm>
              <a:off x="643875" y="6528600"/>
              <a:ext cx="1587300" cy="3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u="sng">
                  <a:solidFill>
                    <a:srgbClr val="0000FF"/>
                  </a:solidFill>
                  <a:latin typeface="Trebuchet MS"/>
                  <a:ea typeface="Trebuchet MS"/>
                  <a:cs typeface="Trebuchet MS"/>
                  <a:sym typeface="Trebuchet MS"/>
                  <a:hlinkClick r:id="rId2">
                    <a:extLst>
                      <a:ext uri="{A12FA001-AC4F-418D-AE19-62706E023703}">
                        <ahyp:hlinkClr val="tx"/>
                      </a:ext>
                    </a:extLst>
                  </a:hlinkClick>
                </a:rPr>
                <a:t>missfrancois.com</a:t>
              </a:r>
              <a:endParaRPr>
                <a:solidFill>
                  <a:srgbClr val="0000FF"/>
                </a:solidFill>
                <a:latin typeface="Trebuchet MS"/>
                <a:ea typeface="Trebuchet MS"/>
                <a:cs typeface="Trebuchet MS"/>
                <a:sym typeface="Trebuchet MS"/>
              </a:endParaRPr>
            </a:p>
          </p:txBody>
        </p:sp>
      </p:gr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31.png"/><Relationship Id="rId5" Type="http://schemas.openxmlformats.org/officeDocument/2006/relationships/image" Target="../media/image12.png"/><Relationship Id="rId6" Type="http://schemas.openxmlformats.org/officeDocument/2006/relationships/image" Target="../media/image30.png"/><Relationship Id="rId7" Type="http://schemas.openxmlformats.org/officeDocument/2006/relationships/image" Target="../media/image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17.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13.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14.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19.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19.png"/><Relationship Id="rId4" Type="http://schemas.openxmlformats.org/officeDocument/2006/relationships/image" Target="../media/image27.png"/><Relationship Id="rId5"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18.png"/><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2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2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22.png"/><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
          <p:cNvSpPr txBox="1"/>
          <p:nvPr/>
        </p:nvSpPr>
        <p:spPr>
          <a:xfrm>
            <a:off x="990600" y="152400"/>
            <a:ext cx="7315200" cy="132343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8000" u="none" cap="none" strike="noStrike">
                <a:solidFill>
                  <a:schemeClr val="dk1"/>
                </a:solidFill>
                <a:latin typeface="Calibri"/>
                <a:ea typeface="Calibri"/>
                <a:cs typeface="Calibri"/>
                <a:sym typeface="Calibri"/>
              </a:rPr>
              <a:t>Digestion </a:t>
            </a:r>
            <a:endParaRPr b="0" i="0" sz="8000" u="none" cap="none" strike="noStrike">
              <a:solidFill>
                <a:schemeClr val="dk1"/>
              </a:solidFill>
              <a:latin typeface="Calibri"/>
              <a:ea typeface="Calibri"/>
              <a:cs typeface="Calibri"/>
              <a:sym typeface="Calibri"/>
            </a:endParaRPr>
          </a:p>
        </p:txBody>
      </p:sp>
      <p:pic>
        <p:nvPicPr>
          <p:cNvPr id="64" name="Google Shape;64;p1"/>
          <p:cNvPicPr preferRelativeResize="0"/>
          <p:nvPr/>
        </p:nvPicPr>
        <p:blipFill rotWithShape="1">
          <a:blip r:embed="rId3">
            <a:alphaModFix/>
          </a:blip>
          <a:srcRect b="4457" l="0" r="0" t="5484"/>
          <a:stretch/>
        </p:blipFill>
        <p:spPr>
          <a:xfrm>
            <a:off x="1676400" y="1475850"/>
            <a:ext cx="5943601" cy="51359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2"/>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sz="3600">
                <a:latin typeface="Trebuchet MS"/>
                <a:ea typeface="Trebuchet MS"/>
                <a:cs typeface="Trebuchet MS"/>
                <a:sym typeface="Trebuchet MS"/>
              </a:rPr>
              <a:t>Lesson Objectives:</a:t>
            </a:r>
            <a:endParaRPr sz="3600">
              <a:latin typeface="Trebuchet MS"/>
              <a:ea typeface="Trebuchet MS"/>
              <a:cs typeface="Trebuchet MS"/>
              <a:sym typeface="Trebuchet MS"/>
            </a:endParaRPr>
          </a:p>
        </p:txBody>
      </p:sp>
      <p:sp>
        <p:nvSpPr>
          <p:cNvPr id="70" name="Google Shape;70;p2"/>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p>
            <a:pPr indent="-215900" lvl="0" marL="171450" rtl="0" algn="l">
              <a:lnSpc>
                <a:spcPct val="90000"/>
              </a:lnSpc>
              <a:spcBef>
                <a:spcPts val="0"/>
              </a:spcBef>
              <a:spcAft>
                <a:spcPts val="0"/>
              </a:spcAft>
              <a:buSzPts val="3400"/>
              <a:buFont typeface="Trebuchet MS"/>
              <a:buChar char="●"/>
            </a:pPr>
            <a:r>
              <a:rPr lang="en-US" sz="3400">
                <a:solidFill>
                  <a:schemeClr val="dk1"/>
                </a:solidFill>
                <a:latin typeface="Trebuchet MS"/>
                <a:ea typeface="Trebuchet MS"/>
                <a:cs typeface="Trebuchet MS"/>
                <a:sym typeface="Trebuchet MS"/>
              </a:rPr>
              <a:t>Define Digestion</a:t>
            </a:r>
            <a:endParaRPr sz="1200">
              <a:solidFill>
                <a:schemeClr val="dk1"/>
              </a:solidFill>
              <a:latin typeface="Trebuchet MS"/>
              <a:ea typeface="Trebuchet MS"/>
              <a:cs typeface="Trebuchet MS"/>
              <a:sym typeface="Trebuchet MS"/>
            </a:endParaRPr>
          </a:p>
          <a:p>
            <a:pPr indent="-215900" lvl="0" marL="171450" rtl="0" algn="l">
              <a:lnSpc>
                <a:spcPct val="90000"/>
              </a:lnSpc>
              <a:spcBef>
                <a:spcPts val="750"/>
              </a:spcBef>
              <a:spcAft>
                <a:spcPts val="0"/>
              </a:spcAft>
              <a:buSzPts val="3400"/>
              <a:buFont typeface="Trebuchet MS"/>
              <a:buChar char="●"/>
            </a:pPr>
            <a:r>
              <a:rPr lang="en-US" sz="3400">
                <a:solidFill>
                  <a:schemeClr val="dk1"/>
                </a:solidFill>
                <a:latin typeface="Trebuchet MS"/>
                <a:ea typeface="Trebuchet MS"/>
                <a:cs typeface="Trebuchet MS"/>
                <a:sym typeface="Trebuchet MS"/>
              </a:rPr>
              <a:t>Distinguish between mechanical and chemical digestion</a:t>
            </a:r>
            <a:endParaRPr sz="1200">
              <a:solidFill>
                <a:schemeClr val="dk1"/>
              </a:solidFill>
              <a:latin typeface="Trebuchet MS"/>
              <a:ea typeface="Trebuchet MS"/>
              <a:cs typeface="Trebuchet MS"/>
              <a:sym typeface="Trebuchet MS"/>
            </a:endParaRPr>
          </a:p>
          <a:p>
            <a:pPr indent="-215900" lvl="0" marL="171450" rtl="0" algn="l">
              <a:lnSpc>
                <a:spcPct val="90000"/>
              </a:lnSpc>
              <a:spcBef>
                <a:spcPts val="750"/>
              </a:spcBef>
              <a:spcAft>
                <a:spcPts val="0"/>
              </a:spcAft>
              <a:buSzPts val="3400"/>
              <a:buFont typeface="Trebuchet MS"/>
              <a:buChar char="●"/>
            </a:pPr>
            <a:r>
              <a:rPr lang="en-US" sz="3400">
                <a:solidFill>
                  <a:schemeClr val="dk1"/>
                </a:solidFill>
                <a:latin typeface="Trebuchet MS"/>
                <a:ea typeface="Trebuchet MS"/>
                <a:cs typeface="Trebuchet MS"/>
                <a:sym typeface="Trebuchet MS"/>
              </a:rPr>
              <a:t>Define Enzymes and explain their role in digestion</a:t>
            </a:r>
            <a:endParaRPr sz="1200">
              <a:solidFill>
                <a:schemeClr val="dk1"/>
              </a:solidFill>
              <a:latin typeface="Trebuchet MS"/>
              <a:ea typeface="Trebuchet MS"/>
              <a:cs typeface="Trebuchet MS"/>
              <a:sym typeface="Trebuchet MS"/>
            </a:endParaRPr>
          </a:p>
          <a:p>
            <a:pPr indent="-215900" lvl="0" marL="171450" rtl="0" algn="l">
              <a:lnSpc>
                <a:spcPct val="90000"/>
              </a:lnSpc>
              <a:spcBef>
                <a:spcPts val="750"/>
              </a:spcBef>
              <a:spcAft>
                <a:spcPts val="1200"/>
              </a:spcAft>
              <a:buSzPts val="3400"/>
              <a:buFont typeface="Trebuchet MS"/>
              <a:buChar char="●"/>
            </a:pPr>
            <a:r>
              <a:rPr lang="en-US" sz="3400">
                <a:solidFill>
                  <a:schemeClr val="dk1"/>
                </a:solidFill>
                <a:latin typeface="Trebuchet MS"/>
                <a:ea typeface="Trebuchet MS"/>
                <a:cs typeface="Trebuchet MS"/>
                <a:sym typeface="Trebuchet MS"/>
              </a:rPr>
              <a:t>Discover the parts of the digestive system</a:t>
            </a:r>
            <a:endParaRPr sz="3400">
              <a:solidFill>
                <a:schemeClr val="dk1"/>
              </a:solidFill>
              <a:latin typeface="Trebuchet MS"/>
              <a:ea typeface="Trebuchet MS"/>
              <a:cs typeface="Trebuchet MS"/>
              <a:sym typeface="Trebuchet M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3"/>
          <p:cNvSpPr txBox="1"/>
          <p:nvPr/>
        </p:nvSpPr>
        <p:spPr>
          <a:xfrm>
            <a:off x="823225" y="1363600"/>
            <a:ext cx="7772400" cy="4525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4800" u="none" cap="none" strike="noStrike">
                <a:solidFill>
                  <a:schemeClr val="dk1"/>
                </a:solidFill>
                <a:latin typeface="Trebuchet MS"/>
                <a:ea typeface="Trebuchet MS"/>
                <a:cs typeface="Trebuchet MS"/>
                <a:sym typeface="Trebuchet MS"/>
              </a:rPr>
              <a:t>Digestion</a:t>
            </a:r>
            <a:r>
              <a:rPr i="0" lang="en-US" sz="4800" u="none" cap="none" strike="noStrike">
                <a:solidFill>
                  <a:schemeClr val="dk1"/>
                </a:solidFill>
                <a:latin typeface="Trebuchet MS"/>
                <a:ea typeface="Trebuchet MS"/>
                <a:cs typeface="Trebuchet MS"/>
                <a:sym typeface="Trebuchet MS"/>
              </a:rPr>
              <a:t> is the mechanical and chemical breakdown of food into smaller components that are more easily absorbed into </a:t>
            </a:r>
            <a:r>
              <a:rPr lang="en-US" sz="4800">
                <a:solidFill>
                  <a:schemeClr val="dk1"/>
                </a:solidFill>
                <a:latin typeface="Trebuchet MS"/>
                <a:ea typeface="Trebuchet MS"/>
                <a:cs typeface="Trebuchet MS"/>
                <a:sym typeface="Trebuchet MS"/>
              </a:rPr>
              <a:t>the</a:t>
            </a:r>
            <a:r>
              <a:rPr i="0" lang="en-US" sz="4800" u="none" cap="none" strike="noStrike">
                <a:solidFill>
                  <a:schemeClr val="dk1"/>
                </a:solidFill>
                <a:latin typeface="Trebuchet MS"/>
                <a:ea typeface="Trebuchet MS"/>
                <a:cs typeface="Trebuchet MS"/>
                <a:sym typeface="Trebuchet MS"/>
              </a:rPr>
              <a:t> blood stream.</a:t>
            </a:r>
            <a:endParaRPr sz="4800">
              <a:solidFill>
                <a:schemeClr val="dk1"/>
              </a:solidFill>
              <a:latin typeface="Trebuchet MS"/>
              <a:ea typeface="Trebuchet MS"/>
              <a:cs typeface="Trebuchet MS"/>
              <a:sym typeface="Trebuchet MS"/>
            </a:endParaRPr>
          </a:p>
        </p:txBody>
      </p:sp>
      <p:pic>
        <p:nvPicPr>
          <p:cNvPr id="76" name="Google Shape;76;p3"/>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4"/>
          <p:cNvSpPr txBox="1"/>
          <p:nvPr/>
        </p:nvSpPr>
        <p:spPr>
          <a:xfrm>
            <a:off x="1143000" y="631225"/>
            <a:ext cx="7467000" cy="2493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900">
                <a:solidFill>
                  <a:schemeClr val="dk1"/>
                </a:solidFill>
                <a:latin typeface="Trebuchet MS"/>
                <a:ea typeface="Trebuchet MS"/>
                <a:cs typeface="Trebuchet MS"/>
                <a:sym typeface="Trebuchet MS"/>
              </a:rPr>
              <a:t>So what does the </a:t>
            </a:r>
            <a:r>
              <a:rPr b="1" lang="en-US" sz="3900">
                <a:solidFill>
                  <a:schemeClr val="dk1"/>
                </a:solidFill>
                <a:latin typeface="Trebuchet MS"/>
                <a:ea typeface="Trebuchet MS"/>
                <a:cs typeface="Trebuchet MS"/>
                <a:sym typeface="Trebuchet MS"/>
              </a:rPr>
              <a:t>Mechanical Digestion</a:t>
            </a:r>
            <a:r>
              <a:rPr lang="en-US" sz="3900">
                <a:solidFill>
                  <a:schemeClr val="dk1"/>
                </a:solidFill>
                <a:latin typeface="Trebuchet MS"/>
                <a:ea typeface="Trebuchet MS"/>
                <a:cs typeface="Trebuchet MS"/>
                <a:sym typeface="Trebuchet MS"/>
              </a:rPr>
              <a:t>  involve?</a:t>
            </a:r>
            <a:endParaRPr sz="1300">
              <a:latin typeface="Trebuchet MS"/>
              <a:ea typeface="Trebuchet MS"/>
              <a:cs typeface="Trebuchet MS"/>
              <a:sym typeface="Trebuchet MS"/>
            </a:endParaRPr>
          </a:p>
          <a:p>
            <a:pPr indent="0" lvl="0" marL="0" marR="0" rtl="0" algn="l">
              <a:spcBef>
                <a:spcPts val="0"/>
              </a:spcBef>
              <a:spcAft>
                <a:spcPts val="0"/>
              </a:spcAft>
              <a:buNone/>
            </a:pPr>
            <a:r>
              <a:t/>
            </a:r>
            <a:endParaRPr sz="3900">
              <a:solidFill>
                <a:schemeClr val="dk1"/>
              </a:solidFill>
              <a:latin typeface="Trebuchet MS"/>
              <a:ea typeface="Trebuchet MS"/>
              <a:cs typeface="Trebuchet MS"/>
              <a:sym typeface="Trebuchet MS"/>
            </a:endParaRPr>
          </a:p>
          <a:p>
            <a:pPr indent="0" lvl="0" marL="0" marR="0" rtl="0" algn="l">
              <a:spcBef>
                <a:spcPts val="0"/>
              </a:spcBef>
              <a:spcAft>
                <a:spcPts val="0"/>
              </a:spcAft>
              <a:buNone/>
            </a:pPr>
            <a:r>
              <a:rPr lang="en-US" sz="3900">
                <a:solidFill>
                  <a:schemeClr val="dk1"/>
                </a:solidFill>
                <a:latin typeface="Trebuchet MS"/>
                <a:ea typeface="Trebuchet MS"/>
                <a:cs typeface="Trebuchet MS"/>
                <a:sym typeface="Trebuchet MS"/>
              </a:rPr>
              <a:t>It involves the </a:t>
            </a:r>
            <a:r>
              <a:rPr b="1" lang="en-US" sz="3900">
                <a:solidFill>
                  <a:schemeClr val="dk1"/>
                </a:solidFill>
                <a:latin typeface="Trebuchet MS"/>
                <a:ea typeface="Trebuchet MS"/>
                <a:cs typeface="Trebuchet MS"/>
                <a:sym typeface="Trebuchet MS"/>
              </a:rPr>
              <a:t>teeth. </a:t>
            </a:r>
            <a:endParaRPr b="1" sz="3900">
              <a:solidFill>
                <a:schemeClr val="dk1"/>
              </a:solidFill>
              <a:latin typeface="Trebuchet MS"/>
              <a:ea typeface="Trebuchet MS"/>
              <a:cs typeface="Trebuchet MS"/>
              <a:sym typeface="Trebuchet MS"/>
            </a:endParaRPr>
          </a:p>
        </p:txBody>
      </p:sp>
      <p:pic>
        <p:nvPicPr>
          <p:cNvPr id="82" name="Google Shape;82;p4"/>
          <p:cNvPicPr preferRelativeResize="0"/>
          <p:nvPr/>
        </p:nvPicPr>
        <p:blipFill>
          <a:blip r:embed="rId3">
            <a:alphaModFix/>
          </a:blip>
          <a:stretch>
            <a:fillRect/>
          </a:stretch>
        </p:blipFill>
        <p:spPr>
          <a:xfrm>
            <a:off x="1938750" y="3186325"/>
            <a:ext cx="5266502" cy="31599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5"/>
          <p:cNvSpPr txBox="1"/>
          <p:nvPr/>
        </p:nvSpPr>
        <p:spPr>
          <a:xfrm>
            <a:off x="800100" y="1750250"/>
            <a:ext cx="7543800" cy="4386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100">
                <a:solidFill>
                  <a:schemeClr val="dk1"/>
                </a:solidFill>
                <a:latin typeface="Trebuchet MS"/>
                <a:ea typeface="Trebuchet MS"/>
                <a:cs typeface="Trebuchet MS"/>
                <a:sym typeface="Trebuchet MS"/>
              </a:rPr>
              <a:t>In humans teeth are held firmly in place by the jaw. </a:t>
            </a:r>
            <a:endParaRPr sz="3100">
              <a:solidFill>
                <a:schemeClr val="dk1"/>
              </a:solidFill>
              <a:latin typeface="Trebuchet MS"/>
              <a:ea typeface="Trebuchet MS"/>
              <a:cs typeface="Trebuchet MS"/>
              <a:sym typeface="Trebuchet MS"/>
            </a:endParaRPr>
          </a:p>
          <a:p>
            <a:pPr indent="0" lvl="0" marL="0" marR="0" rtl="0" algn="l">
              <a:spcBef>
                <a:spcPts val="0"/>
              </a:spcBef>
              <a:spcAft>
                <a:spcPts val="0"/>
              </a:spcAft>
              <a:buNone/>
            </a:pPr>
            <a:r>
              <a:t/>
            </a:r>
            <a:endParaRPr sz="3100">
              <a:solidFill>
                <a:schemeClr val="dk1"/>
              </a:solidFill>
              <a:latin typeface="Trebuchet MS"/>
              <a:ea typeface="Trebuchet MS"/>
              <a:cs typeface="Trebuchet MS"/>
              <a:sym typeface="Trebuchet MS"/>
            </a:endParaRPr>
          </a:p>
          <a:p>
            <a:pPr indent="0" lvl="0" marL="0" marR="0" rtl="0" algn="l">
              <a:spcBef>
                <a:spcPts val="0"/>
              </a:spcBef>
              <a:spcAft>
                <a:spcPts val="0"/>
              </a:spcAft>
              <a:buNone/>
            </a:pPr>
            <a:r>
              <a:rPr lang="en-US" sz="3100">
                <a:solidFill>
                  <a:schemeClr val="dk1"/>
                </a:solidFill>
                <a:latin typeface="Trebuchet MS"/>
                <a:ea typeface="Trebuchet MS"/>
                <a:cs typeface="Trebuchet MS"/>
                <a:sym typeface="Trebuchet MS"/>
              </a:rPr>
              <a:t>They are used to cut tear and grind </a:t>
            </a:r>
            <a:r>
              <a:rPr b="1" lang="en-US" sz="3100">
                <a:solidFill>
                  <a:schemeClr val="dk1"/>
                </a:solidFill>
                <a:latin typeface="Trebuchet MS"/>
                <a:ea typeface="Trebuchet MS"/>
                <a:cs typeface="Trebuchet MS"/>
                <a:sym typeface="Trebuchet MS"/>
              </a:rPr>
              <a:t>food breaking it down into smaller pieces</a:t>
            </a:r>
            <a:r>
              <a:rPr lang="en-US" sz="3100">
                <a:solidFill>
                  <a:schemeClr val="dk1"/>
                </a:solidFill>
                <a:latin typeface="Trebuchet MS"/>
                <a:ea typeface="Trebuchet MS"/>
                <a:cs typeface="Trebuchet MS"/>
                <a:sym typeface="Trebuchet MS"/>
              </a:rPr>
              <a:t>. </a:t>
            </a:r>
            <a:endParaRPr sz="3100">
              <a:solidFill>
                <a:schemeClr val="dk1"/>
              </a:solidFill>
              <a:latin typeface="Trebuchet MS"/>
              <a:ea typeface="Trebuchet MS"/>
              <a:cs typeface="Trebuchet MS"/>
              <a:sym typeface="Trebuchet MS"/>
            </a:endParaRPr>
          </a:p>
          <a:p>
            <a:pPr indent="0" lvl="0" marL="0" marR="0" rtl="0" algn="l">
              <a:spcBef>
                <a:spcPts val="0"/>
              </a:spcBef>
              <a:spcAft>
                <a:spcPts val="0"/>
              </a:spcAft>
              <a:buNone/>
            </a:pPr>
            <a:r>
              <a:t/>
            </a:r>
            <a:endParaRPr sz="3100">
              <a:solidFill>
                <a:schemeClr val="dk1"/>
              </a:solidFill>
              <a:latin typeface="Trebuchet MS"/>
              <a:ea typeface="Trebuchet MS"/>
              <a:cs typeface="Trebuchet MS"/>
              <a:sym typeface="Trebuchet MS"/>
            </a:endParaRPr>
          </a:p>
          <a:p>
            <a:pPr indent="0" lvl="0" marL="0" marR="0" rtl="0" algn="l">
              <a:spcBef>
                <a:spcPts val="0"/>
              </a:spcBef>
              <a:spcAft>
                <a:spcPts val="0"/>
              </a:spcAft>
              <a:buNone/>
            </a:pPr>
            <a:r>
              <a:rPr lang="en-US" sz="3100">
                <a:solidFill>
                  <a:schemeClr val="dk1"/>
                </a:solidFill>
                <a:latin typeface="Trebuchet MS"/>
                <a:ea typeface="Trebuchet MS"/>
                <a:cs typeface="Trebuchet MS"/>
                <a:sym typeface="Trebuchet MS"/>
              </a:rPr>
              <a:t>This greatly increases the surface area of the food so that the enzymes can act on them (we will discuss enzymes later).</a:t>
            </a:r>
            <a:endParaRPr sz="3100">
              <a:solidFill>
                <a:schemeClr val="dk1"/>
              </a:solidFill>
              <a:latin typeface="Trebuchet MS"/>
              <a:ea typeface="Trebuchet MS"/>
              <a:cs typeface="Trebuchet MS"/>
              <a:sym typeface="Trebuchet MS"/>
            </a:endParaRPr>
          </a:p>
        </p:txBody>
      </p:sp>
      <p:sp>
        <p:nvSpPr>
          <p:cNvPr id="88" name="Google Shape;88;p5"/>
          <p:cNvSpPr txBox="1"/>
          <p:nvPr/>
        </p:nvSpPr>
        <p:spPr>
          <a:xfrm>
            <a:off x="800100" y="896750"/>
            <a:ext cx="5121000" cy="85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4600">
                <a:latin typeface="Trebuchet MS"/>
                <a:ea typeface="Trebuchet MS"/>
                <a:cs typeface="Trebuchet MS"/>
                <a:sym typeface="Trebuchet MS"/>
              </a:rPr>
              <a:t>Teeth</a:t>
            </a:r>
            <a:endParaRPr b="1" sz="4600">
              <a:latin typeface="Trebuchet MS"/>
              <a:ea typeface="Trebuchet MS"/>
              <a:cs typeface="Trebuchet MS"/>
              <a:sym typeface="Trebuchet MS"/>
            </a:endParaRPr>
          </a:p>
        </p:txBody>
      </p:sp>
      <p:pic>
        <p:nvPicPr>
          <p:cNvPr id="89" name="Google Shape;89;p5"/>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pic>
        <p:nvPicPr>
          <p:cNvPr id="94" name="Google Shape;94;p6"/>
          <p:cNvPicPr preferRelativeResize="0"/>
          <p:nvPr/>
        </p:nvPicPr>
        <p:blipFill rotWithShape="1">
          <a:blip r:embed="rId3">
            <a:alphaModFix/>
          </a:blip>
          <a:srcRect b="0" l="0" r="0" t="0"/>
          <a:stretch/>
        </p:blipFill>
        <p:spPr>
          <a:xfrm>
            <a:off x="1066800" y="304800"/>
            <a:ext cx="7467600" cy="5074332"/>
          </a:xfrm>
          <a:prstGeom prst="rect">
            <a:avLst/>
          </a:prstGeom>
          <a:noFill/>
          <a:ln>
            <a:noFill/>
          </a:ln>
        </p:spPr>
      </p:pic>
      <p:sp>
        <p:nvSpPr>
          <p:cNvPr id="95" name="Google Shape;95;p6"/>
          <p:cNvSpPr txBox="1"/>
          <p:nvPr/>
        </p:nvSpPr>
        <p:spPr>
          <a:xfrm>
            <a:off x="1143000" y="5508025"/>
            <a:ext cx="7315200" cy="477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500">
                <a:solidFill>
                  <a:schemeClr val="dk1"/>
                </a:solidFill>
                <a:latin typeface="Trebuchet MS"/>
                <a:ea typeface="Trebuchet MS"/>
                <a:cs typeface="Trebuchet MS"/>
                <a:sym typeface="Trebuchet MS"/>
              </a:rPr>
              <a:t>Section of a tooth showing parts.</a:t>
            </a:r>
            <a:endParaRPr sz="2500">
              <a:solidFill>
                <a:schemeClr val="dk1"/>
              </a:solidFill>
              <a:latin typeface="Trebuchet MS"/>
              <a:ea typeface="Trebuchet MS"/>
              <a:cs typeface="Trebuchet MS"/>
              <a:sym typeface="Trebuchet MS"/>
            </a:endParaRPr>
          </a:p>
        </p:txBody>
      </p:sp>
      <p:pic>
        <p:nvPicPr>
          <p:cNvPr id="96" name="Google Shape;96;p6"/>
          <p:cNvPicPr preferRelativeResize="0"/>
          <p:nvPr/>
        </p:nvPicPr>
        <p:blipFill>
          <a:blip r:embed="rId4">
            <a:alphaModFix/>
          </a:blip>
          <a:stretch>
            <a:fillRect/>
          </a:stretch>
        </p:blipFill>
        <p:spPr>
          <a:xfrm>
            <a:off x="-394275" y="-2"/>
            <a:ext cx="2181600" cy="12271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7"/>
          <p:cNvPicPr preferRelativeResize="0"/>
          <p:nvPr/>
        </p:nvPicPr>
        <p:blipFill rotWithShape="1">
          <a:blip r:embed="rId3">
            <a:alphaModFix/>
          </a:blip>
          <a:srcRect b="0" l="0" r="0" t="0"/>
          <a:stretch/>
        </p:blipFill>
        <p:spPr>
          <a:xfrm>
            <a:off x="410950" y="1228725"/>
            <a:ext cx="4695825" cy="3190875"/>
          </a:xfrm>
          <a:prstGeom prst="rect">
            <a:avLst/>
          </a:prstGeom>
          <a:noFill/>
          <a:ln>
            <a:noFill/>
          </a:ln>
        </p:spPr>
      </p:pic>
      <p:sp>
        <p:nvSpPr>
          <p:cNvPr id="102" name="Google Shape;102;p7"/>
          <p:cNvSpPr txBox="1"/>
          <p:nvPr/>
        </p:nvSpPr>
        <p:spPr>
          <a:xfrm>
            <a:off x="5638800" y="1228725"/>
            <a:ext cx="3124200" cy="2862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1"/>
                </a:solidFill>
                <a:latin typeface="Trebuchet MS"/>
                <a:ea typeface="Trebuchet MS"/>
                <a:cs typeface="Trebuchet MS"/>
                <a:sym typeface="Trebuchet MS"/>
              </a:rPr>
              <a:t>The part of the tooth that can be seen is called the </a:t>
            </a:r>
            <a:r>
              <a:rPr b="1" lang="en-US" sz="3600">
                <a:solidFill>
                  <a:schemeClr val="dk1"/>
                </a:solidFill>
                <a:latin typeface="Trebuchet MS"/>
                <a:ea typeface="Trebuchet MS"/>
                <a:cs typeface="Trebuchet MS"/>
                <a:sym typeface="Trebuchet MS"/>
              </a:rPr>
              <a:t>crown . </a:t>
            </a:r>
            <a:endParaRPr b="1" sz="3600">
              <a:solidFill>
                <a:schemeClr val="dk1"/>
              </a:solidFill>
              <a:latin typeface="Trebuchet MS"/>
              <a:ea typeface="Trebuchet MS"/>
              <a:cs typeface="Trebuchet MS"/>
              <a:sym typeface="Trebuchet MS"/>
            </a:endParaRPr>
          </a:p>
        </p:txBody>
      </p:sp>
      <p:sp>
        <p:nvSpPr>
          <p:cNvPr id="103" name="Google Shape;103;p7"/>
          <p:cNvSpPr txBox="1"/>
          <p:nvPr/>
        </p:nvSpPr>
        <p:spPr>
          <a:xfrm>
            <a:off x="410950" y="4674150"/>
            <a:ext cx="8001000" cy="1662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400">
                <a:solidFill>
                  <a:schemeClr val="dk1"/>
                </a:solidFill>
                <a:latin typeface="Trebuchet MS"/>
                <a:ea typeface="Trebuchet MS"/>
                <a:cs typeface="Trebuchet MS"/>
                <a:sym typeface="Trebuchet MS"/>
              </a:rPr>
              <a:t>The crown is covered in </a:t>
            </a:r>
            <a:r>
              <a:rPr b="1" lang="en-US" sz="3400">
                <a:solidFill>
                  <a:schemeClr val="dk1"/>
                </a:solidFill>
                <a:latin typeface="Trebuchet MS"/>
                <a:ea typeface="Trebuchet MS"/>
                <a:cs typeface="Trebuchet MS"/>
                <a:sym typeface="Trebuchet MS"/>
              </a:rPr>
              <a:t>enamel </a:t>
            </a:r>
            <a:r>
              <a:rPr lang="en-US" sz="3400">
                <a:solidFill>
                  <a:schemeClr val="dk1"/>
                </a:solidFill>
                <a:latin typeface="Trebuchet MS"/>
                <a:ea typeface="Trebuchet MS"/>
                <a:cs typeface="Trebuchet MS"/>
                <a:sym typeface="Trebuchet MS"/>
              </a:rPr>
              <a:t>which is the hardest material in the human body.</a:t>
            </a:r>
            <a:endParaRPr sz="3400">
              <a:solidFill>
                <a:schemeClr val="dk1"/>
              </a:solidFill>
              <a:latin typeface="Trebuchet MS"/>
              <a:ea typeface="Trebuchet MS"/>
              <a:cs typeface="Trebuchet MS"/>
              <a:sym typeface="Trebuchet MS"/>
            </a:endParaRPr>
          </a:p>
        </p:txBody>
      </p:sp>
      <p:pic>
        <p:nvPicPr>
          <p:cNvPr id="104" name="Google Shape;104;p7"/>
          <p:cNvPicPr preferRelativeResize="0"/>
          <p:nvPr/>
        </p:nvPicPr>
        <p:blipFill rotWithShape="1">
          <a:blip r:embed="rId4">
            <a:alphaModFix/>
          </a:blip>
          <a:srcRect b="0" l="0" r="0" t="0"/>
          <a:stretch/>
        </p:blipFill>
        <p:spPr>
          <a:xfrm>
            <a:off x="-102791" y="-22464"/>
            <a:ext cx="1292464" cy="1292464"/>
          </a:xfrm>
          <a:prstGeom prst="rect">
            <a:avLst/>
          </a:prstGeom>
          <a:noFill/>
          <a:ln>
            <a:noFill/>
          </a:ln>
        </p:spPr>
      </p:pic>
      <p:sp>
        <p:nvSpPr>
          <p:cNvPr id="105" name="Google Shape;105;p7"/>
          <p:cNvSpPr txBox="1"/>
          <p:nvPr/>
        </p:nvSpPr>
        <p:spPr>
          <a:xfrm>
            <a:off x="1189675" y="267850"/>
            <a:ext cx="5121000" cy="85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4600">
                <a:latin typeface="Trebuchet MS"/>
                <a:ea typeface="Trebuchet MS"/>
                <a:cs typeface="Trebuchet MS"/>
                <a:sym typeface="Trebuchet MS"/>
              </a:rPr>
              <a:t>Parts of the </a:t>
            </a:r>
            <a:r>
              <a:rPr b="1" lang="en-US" sz="4600">
                <a:latin typeface="Trebuchet MS"/>
                <a:ea typeface="Trebuchet MS"/>
                <a:cs typeface="Trebuchet MS"/>
                <a:sym typeface="Trebuchet MS"/>
              </a:rPr>
              <a:t>Tooth</a:t>
            </a:r>
            <a:endParaRPr b="1" sz="4600">
              <a:latin typeface="Trebuchet MS"/>
              <a:ea typeface="Trebuchet MS"/>
              <a:cs typeface="Trebuchet MS"/>
              <a:sym typeface="Trebuchet M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8"/>
          <p:cNvSpPr txBox="1"/>
          <p:nvPr/>
        </p:nvSpPr>
        <p:spPr>
          <a:xfrm>
            <a:off x="609600" y="1721325"/>
            <a:ext cx="7924800" cy="3540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1"/>
                </a:solidFill>
                <a:latin typeface="Trebuchet MS"/>
                <a:ea typeface="Trebuchet MS"/>
                <a:cs typeface="Trebuchet MS"/>
                <a:sym typeface="Trebuchet MS"/>
              </a:rPr>
              <a:t>The </a:t>
            </a:r>
            <a:r>
              <a:rPr b="1" lang="en-US" sz="2800">
                <a:solidFill>
                  <a:schemeClr val="dk1"/>
                </a:solidFill>
                <a:latin typeface="Trebuchet MS"/>
                <a:ea typeface="Trebuchet MS"/>
                <a:cs typeface="Trebuchet MS"/>
                <a:sym typeface="Trebuchet MS"/>
              </a:rPr>
              <a:t>dentine </a:t>
            </a:r>
            <a:r>
              <a:rPr lang="en-US" sz="2800">
                <a:solidFill>
                  <a:schemeClr val="dk1"/>
                </a:solidFill>
                <a:latin typeface="Trebuchet MS"/>
                <a:ea typeface="Trebuchet MS"/>
                <a:cs typeface="Trebuchet MS"/>
                <a:sym typeface="Trebuchet MS"/>
              </a:rPr>
              <a:t>found under the enamel is similar to bone in structure and is also hard.  The central pulp cavity has nerves and blood vessels that contain cells that make dentine. </a:t>
            </a:r>
            <a:endParaRPr sz="2800">
              <a:solidFill>
                <a:schemeClr val="dk1"/>
              </a:solidFill>
              <a:latin typeface="Trebuchet MS"/>
              <a:ea typeface="Trebuchet MS"/>
              <a:cs typeface="Trebuchet MS"/>
              <a:sym typeface="Trebuchet MS"/>
            </a:endParaRPr>
          </a:p>
          <a:p>
            <a:pPr indent="0" lvl="0" marL="0" marR="0" rtl="0" algn="l">
              <a:spcBef>
                <a:spcPts val="0"/>
              </a:spcBef>
              <a:spcAft>
                <a:spcPts val="0"/>
              </a:spcAft>
              <a:buNone/>
            </a:pPr>
            <a:r>
              <a:t/>
            </a:r>
            <a:endParaRPr sz="2800">
              <a:solidFill>
                <a:schemeClr val="dk1"/>
              </a:solidFill>
              <a:latin typeface="Trebuchet MS"/>
              <a:ea typeface="Trebuchet MS"/>
              <a:cs typeface="Trebuchet MS"/>
              <a:sym typeface="Trebuchet MS"/>
            </a:endParaRPr>
          </a:p>
          <a:p>
            <a:pPr indent="0" lvl="0" marL="0" marR="0" rtl="0" algn="l">
              <a:spcBef>
                <a:spcPts val="0"/>
              </a:spcBef>
              <a:spcAft>
                <a:spcPts val="0"/>
              </a:spcAft>
              <a:buNone/>
            </a:pPr>
            <a:r>
              <a:rPr lang="en-US" sz="2800">
                <a:solidFill>
                  <a:schemeClr val="dk1"/>
                </a:solidFill>
                <a:latin typeface="Trebuchet MS"/>
                <a:ea typeface="Trebuchet MS"/>
                <a:cs typeface="Trebuchet MS"/>
                <a:sym typeface="Trebuchet MS"/>
              </a:rPr>
              <a:t>Dentine is less mineralized and less brittle than enamel, it is necessary for the support of the enamel.</a:t>
            </a:r>
            <a:endParaRPr>
              <a:latin typeface="Trebuchet MS"/>
              <a:ea typeface="Trebuchet MS"/>
              <a:cs typeface="Trebuchet MS"/>
              <a:sym typeface="Trebuchet MS"/>
            </a:endParaRPr>
          </a:p>
        </p:txBody>
      </p:sp>
      <p:pic>
        <p:nvPicPr>
          <p:cNvPr id="111" name="Google Shape;111;p8"/>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
        <p:nvSpPr>
          <p:cNvPr id="112" name="Google Shape;112;p8"/>
          <p:cNvSpPr txBox="1"/>
          <p:nvPr/>
        </p:nvSpPr>
        <p:spPr>
          <a:xfrm>
            <a:off x="1189675" y="416500"/>
            <a:ext cx="5121000" cy="85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4600">
                <a:latin typeface="Trebuchet MS"/>
                <a:ea typeface="Trebuchet MS"/>
                <a:cs typeface="Trebuchet MS"/>
                <a:sym typeface="Trebuchet MS"/>
              </a:rPr>
              <a:t>Parts of the Tooth</a:t>
            </a:r>
            <a:endParaRPr b="1" sz="4600">
              <a:latin typeface="Trebuchet MS"/>
              <a:ea typeface="Trebuchet MS"/>
              <a:cs typeface="Trebuchet MS"/>
              <a:sym typeface="Trebuchet M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9"/>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latin typeface="Trebuchet MS"/>
                <a:ea typeface="Trebuchet MS"/>
                <a:cs typeface="Trebuchet MS"/>
                <a:sym typeface="Trebuchet MS"/>
              </a:rPr>
              <a:t>What are some ways we take care of our teeth?</a:t>
            </a:r>
            <a:endParaRPr>
              <a:latin typeface="Trebuchet MS"/>
              <a:ea typeface="Trebuchet MS"/>
              <a:cs typeface="Trebuchet MS"/>
              <a:sym typeface="Trebuchet MS"/>
            </a:endParaRPr>
          </a:p>
        </p:txBody>
      </p:sp>
      <p:pic>
        <p:nvPicPr>
          <p:cNvPr id="118" name="Google Shape;118;p9"/>
          <p:cNvPicPr preferRelativeResize="0"/>
          <p:nvPr>
            <p:ph idx="1" type="body"/>
          </p:nvPr>
        </p:nvPicPr>
        <p:blipFill rotWithShape="1">
          <a:blip r:embed="rId3">
            <a:alphaModFix/>
          </a:blip>
          <a:srcRect b="0" l="0" r="0" t="0"/>
          <a:stretch/>
        </p:blipFill>
        <p:spPr>
          <a:xfrm>
            <a:off x="2396331" y="1825625"/>
            <a:ext cx="4351338" cy="435133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0"/>
          <p:cNvSpPr txBox="1"/>
          <p:nvPr/>
        </p:nvSpPr>
        <p:spPr>
          <a:xfrm>
            <a:off x="533400" y="1545975"/>
            <a:ext cx="8229600" cy="4402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000">
                <a:solidFill>
                  <a:schemeClr val="dk1"/>
                </a:solidFill>
                <a:latin typeface="Trebuchet MS"/>
                <a:ea typeface="Trebuchet MS"/>
                <a:cs typeface="Trebuchet MS"/>
                <a:sym typeface="Trebuchet MS"/>
              </a:rPr>
              <a:t>If not properly cared for teeth can decay. Avoid sweet sticky foods these make acids that destroy enamel eventually exposing the pulp cavity which contains nerves that are sensitive to heat and cold and eventually cause tooth ache. </a:t>
            </a:r>
            <a:endParaRPr sz="4000">
              <a:solidFill>
                <a:schemeClr val="dk1"/>
              </a:solidFill>
              <a:latin typeface="Trebuchet MS"/>
              <a:ea typeface="Trebuchet MS"/>
              <a:cs typeface="Trebuchet MS"/>
              <a:sym typeface="Trebuchet MS"/>
            </a:endParaRPr>
          </a:p>
        </p:txBody>
      </p:sp>
      <p:sp>
        <p:nvSpPr>
          <p:cNvPr id="124" name="Google Shape;124;p10"/>
          <p:cNvSpPr txBox="1"/>
          <p:nvPr/>
        </p:nvSpPr>
        <p:spPr>
          <a:xfrm>
            <a:off x="533400" y="507450"/>
            <a:ext cx="5121000" cy="85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4600">
                <a:latin typeface="Trebuchet MS"/>
                <a:ea typeface="Trebuchet MS"/>
                <a:cs typeface="Trebuchet MS"/>
                <a:sym typeface="Trebuchet MS"/>
              </a:rPr>
              <a:t>Teeth Care</a:t>
            </a:r>
            <a:endParaRPr b="1" sz="4600">
              <a:latin typeface="Trebuchet MS"/>
              <a:ea typeface="Trebuchet MS"/>
              <a:cs typeface="Trebuchet MS"/>
              <a:sym typeface="Trebuchet M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pic>
        <p:nvPicPr>
          <p:cNvPr id="129" name="Google Shape;129;p11"/>
          <p:cNvPicPr preferRelativeResize="0"/>
          <p:nvPr/>
        </p:nvPicPr>
        <p:blipFill rotWithShape="1">
          <a:blip r:embed="rId3">
            <a:alphaModFix/>
          </a:blip>
          <a:srcRect b="0" l="0" r="0" t="0"/>
          <a:stretch/>
        </p:blipFill>
        <p:spPr>
          <a:xfrm>
            <a:off x="453313" y="685800"/>
            <a:ext cx="8351779" cy="5562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2"/>
          <p:cNvSpPr txBox="1"/>
          <p:nvPr/>
        </p:nvSpPr>
        <p:spPr>
          <a:xfrm>
            <a:off x="609600" y="1086350"/>
            <a:ext cx="8534400" cy="5510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Trebuchet MS"/>
                <a:ea typeface="Trebuchet MS"/>
                <a:cs typeface="Trebuchet MS"/>
                <a:sym typeface="Trebuchet MS"/>
              </a:rPr>
              <a:t>Proper care of teeth.</a:t>
            </a:r>
            <a:endParaRPr b="1" sz="3600">
              <a:solidFill>
                <a:schemeClr val="dk1"/>
              </a:solidFill>
              <a:latin typeface="Trebuchet MS"/>
              <a:ea typeface="Trebuchet MS"/>
              <a:cs typeface="Trebuchet MS"/>
              <a:sym typeface="Trebuchet MS"/>
            </a:endParaRPr>
          </a:p>
          <a:p>
            <a:pPr indent="0" lvl="0" marL="0" marR="0" rtl="0" algn="l">
              <a:spcBef>
                <a:spcPts val="0"/>
              </a:spcBef>
              <a:spcAft>
                <a:spcPts val="0"/>
              </a:spcAft>
              <a:buNone/>
            </a:pPr>
            <a:r>
              <a:t/>
            </a:r>
            <a:endParaRPr b="1" sz="3200">
              <a:solidFill>
                <a:schemeClr val="dk1"/>
              </a:solidFill>
              <a:latin typeface="Trebuchet MS"/>
              <a:ea typeface="Trebuchet MS"/>
              <a:cs typeface="Trebuchet MS"/>
              <a:sym typeface="Trebuchet MS"/>
            </a:endParaRPr>
          </a:p>
          <a:p>
            <a:pPr indent="-203200" lvl="0" marL="0" marR="0" rtl="0" algn="l">
              <a:spcBef>
                <a:spcPts val="0"/>
              </a:spcBef>
              <a:spcAft>
                <a:spcPts val="0"/>
              </a:spcAft>
              <a:buClr>
                <a:schemeClr val="dk1"/>
              </a:buClr>
              <a:buSzPts val="3200"/>
              <a:buFont typeface="Trebuchet MS"/>
              <a:buChar char="⮚"/>
            </a:pPr>
            <a:r>
              <a:rPr lang="en-US" sz="3200">
                <a:solidFill>
                  <a:schemeClr val="dk1"/>
                </a:solidFill>
                <a:latin typeface="Trebuchet MS"/>
                <a:ea typeface="Trebuchet MS"/>
                <a:cs typeface="Trebuchet MS"/>
                <a:sym typeface="Trebuchet MS"/>
              </a:rPr>
              <a:t> </a:t>
            </a:r>
            <a:r>
              <a:rPr lang="en-US" sz="2800">
                <a:solidFill>
                  <a:schemeClr val="dk1"/>
                </a:solidFill>
                <a:latin typeface="Trebuchet MS"/>
                <a:ea typeface="Trebuchet MS"/>
                <a:cs typeface="Trebuchet MS"/>
                <a:sym typeface="Trebuchet MS"/>
              </a:rPr>
              <a:t>Regular dental visits</a:t>
            </a:r>
            <a:endParaRPr sz="1000">
              <a:latin typeface="Trebuchet MS"/>
              <a:ea typeface="Trebuchet MS"/>
              <a:cs typeface="Trebuchet MS"/>
              <a:sym typeface="Trebuchet MS"/>
            </a:endParaRPr>
          </a:p>
          <a:p>
            <a:pPr indent="-177800" lvl="0" marL="0" marR="0" rtl="0" algn="l">
              <a:spcBef>
                <a:spcPts val="0"/>
              </a:spcBef>
              <a:spcAft>
                <a:spcPts val="0"/>
              </a:spcAft>
              <a:buClr>
                <a:schemeClr val="dk1"/>
              </a:buClr>
              <a:buSzPts val="2800"/>
              <a:buFont typeface="Trebuchet MS"/>
              <a:buChar char="⮚"/>
            </a:pPr>
            <a:r>
              <a:rPr lang="en-US" sz="2800">
                <a:solidFill>
                  <a:schemeClr val="dk1"/>
                </a:solidFill>
                <a:latin typeface="Trebuchet MS"/>
                <a:ea typeface="Trebuchet MS"/>
                <a:cs typeface="Trebuchet MS"/>
                <a:sym typeface="Trebuchet MS"/>
              </a:rPr>
              <a:t> Brush at least twice per day</a:t>
            </a:r>
            <a:endParaRPr sz="1000">
              <a:latin typeface="Trebuchet MS"/>
              <a:ea typeface="Trebuchet MS"/>
              <a:cs typeface="Trebuchet MS"/>
              <a:sym typeface="Trebuchet MS"/>
            </a:endParaRPr>
          </a:p>
          <a:p>
            <a:pPr indent="-177800" lvl="0" marL="0" marR="0" rtl="0" algn="l">
              <a:spcBef>
                <a:spcPts val="0"/>
              </a:spcBef>
              <a:spcAft>
                <a:spcPts val="0"/>
              </a:spcAft>
              <a:buClr>
                <a:schemeClr val="dk1"/>
              </a:buClr>
              <a:buSzPts val="2800"/>
              <a:buFont typeface="Trebuchet MS"/>
              <a:buChar char="⮚"/>
            </a:pPr>
            <a:r>
              <a:rPr lang="en-US" sz="2800">
                <a:solidFill>
                  <a:schemeClr val="dk1"/>
                </a:solidFill>
                <a:latin typeface="Trebuchet MS"/>
                <a:ea typeface="Trebuchet MS"/>
                <a:cs typeface="Trebuchet MS"/>
                <a:sym typeface="Trebuchet MS"/>
              </a:rPr>
              <a:t> Eat crunchy foods that stimulate membrane blood activity.</a:t>
            </a:r>
            <a:endParaRPr sz="1000">
              <a:latin typeface="Trebuchet MS"/>
              <a:ea typeface="Trebuchet MS"/>
              <a:cs typeface="Trebuchet MS"/>
              <a:sym typeface="Trebuchet MS"/>
            </a:endParaRPr>
          </a:p>
          <a:p>
            <a:pPr indent="-177800" lvl="0" marL="0" marR="0" rtl="0" algn="l">
              <a:spcBef>
                <a:spcPts val="0"/>
              </a:spcBef>
              <a:spcAft>
                <a:spcPts val="0"/>
              </a:spcAft>
              <a:buClr>
                <a:schemeClr val="dk1"/>
              </a:buClr>
              <a:buSzPts val="2800"/>
              <a:buFont typeface="Trebuchet MS"/>
              <a:buChar char="⮚"/>
            </a:pPr>
            <a:r>
              <a:rPr lang="en-US" sz="2800">
                <a:solidFill>
                  <a:schemeClr val="dk1"/>
                </a:solidFill>
                <a:latin typeface="Trebuchet MS"/>
                <a:ea typeface="Trebuchet MS"/>
                <a:cs typeface="Trebuchet MS"/>
                <a:sym typeface="Trebuchet MS"/>
              </a:rPr>
              <a:t> Eat foods rich in calcium phosphorus and vitamin C and D</a:t>
            </a:r>
            <a:endParaRPr sz="1000">
              <a:latin typeface="Trebuchet MS"/>
              <a:ea typeface="Trebuchet MS"/>
              <a:cs typeface="Trebuchet MS"/>
              <a:sym typeface="Trebuchet MS"/>
            </a:endParaRPr>
          </a:p>
          <a:p>
            <a:pPr indent="-177800" lvl="0" marL="0" marR="0" rtl="0" algn="l">
              <a:spcBef>
                <a:spcPts val="0"/>
              </a:spcBef>
              <a:spcAft>
                <a:spcPts val="0"/>
              </a:spcAft>
              <a:buClr>
                <a:schemeClr val="dk1"/>
              </a:buClr>
              <a:buSzPts val="2800"/>
              <a:buFont typeface="Trebuchet MS"/>
              <a:buChar char="⮚"/>
            </a:pPr>
            <a:r>
              <a:rPr lang="en-US" sz="2800">
                <a:solidFill>
                  <a:schemeClr val="dk1"/>
                </a:solidFill>
                <a:latin typeface="Trebuchet MS"/>
                <a:ea typeface="Trebuchet MS"/>
                <a:cs typeface="Trebuchet MS"/>
                <a:sym typeface="Trebuchet MS"/>
              </a:rPr>
              <a:t> Fluorine in water.</a:t>
            </a:r>
            <a:endParaRPr sz="1000">
              <a:latin typeface="Trebuchet MS"/>
              <a:ea typeface="Trebuchet MS"/>
              <a:cs typeface="Trebuchet MS"/>
              <a:sym typeface="Trebuchet MS"/>
            </a:endParaRPr>
          </a:p>
          <a:p>
            <a:pPr indent="-177800" lvl="0" marL="0" marR="0" rtl="0" algn="l">
              <a:spcBef>
                <a:spcPts val="0"/>
              </a:spcBef>
              <a:spcAft>
                <a:spcPts val="0"/>
              </a:spcAft>
              <a:buClr>
                <a:schemeClr val="dk1"/>
              </a:buClr>
              <a:buSzPts val="2800"/>
              <a:buFont typeface="Trebuchet MS"/>
              <a:buChar char="⮚"/>
            </a:pPr>
            <a:r>
              <a:rPr lang="en-US" sz="2800">
                <a:solidFill>
                  <a:schemeClr val="dk1"/>
                </a:solidFill>
                <a:latin typeface="Trebuchet MS"/>
                <a:ea typeface="Trebuchet MS"/>
                <a:cs typeface="Trebuchet MS"/>
                <a:sym typeface="Trebuchet MS"/>
              </a:rPr>
              <a:t> Do not suck fingers.</a:t>
            </a:r>
            <a:endParaRPr sz="1000">
              <a:latin typeface="Trebuchet MS"/>
              <a:ea typeface="Trebuchet MS"/>
              <a:cs typeface="Trebuchet MS"/>
              <a:sym typeface="Trebuchet MS"/>
            </a:endParaRPr>
          </a:p>
          <a:p>
            <a:pPr indent="-177800" lvl="0" marL="0" marR="0" rtl="0" algn="l">
              <a:spcBef>
                <a:spcPts val="0"/>
              </a:spcBef>
              <a:spcAft>
                <a:spcPts val="0"/>
              </a:spcAft>
              <a:buClr>
                <a:schemeClr val="dk1"/>
              </a:buClr>
              <a:buSzPts val="2800"/>
              <a:buFont typeface="Trebuchet MS"/>
              <a:buChar char="⮚"/>
            </a:pPr>
            <a:r>
              <a:rPr lang="en-US" sz="2800">
                <a:solidFill>
                  <a:schemeClr val="dk1"/>
                </a:solidFill>
                <a:latin typeface="Trebuchet MS"/>
                <a:ea typeface="Trebuchet MS"/>
                <a:cs typeface="Trebuchet MS"/>
                <a:sym typeface="Trebuchet MS"/>
              </a:rPr>
              <a:t> Floss regularly this removes plaque and all foods between teeth.</a:t>
            </a:r>
            <a:endParaRPr sz="2800">
              <a:solidFill>
                <a:schemeClr val="dk1"/>
              </a:solidFill>
              <a:latin typeface="Trebuchet MS"/>
              <a:ea typeface="Trebuchet MS"/>
              <a:cs typeface="Trebuchet MS"/>
              <a:sym typeface="Trebuchet MS"/>
            </a:endParaRPr>
          </a:p>
        </p:txBody>
      </p:sp>
      <p:pic>
        <p:nvPicPr>
          <p:cNvPr id="135" name="Google Shape;135;p12"/>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3"/>
          <p:cNvSpPr txBox="1"/>
          <p:nvPr>
            <p:ph type="title"/>
          </p:nvPr>
        </p:nvSpPr>
        <p:spPr>
          <a:xfrm>
            <a:off x="711000" y="919176"/>
            <a:ext cx="78867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b="1" lang="en-US" sz="4600">
                <a:latin typeface="Trebuchet MS"/>
                <a:ea typeface="Trebuchet MS"/>
                <a:cs typeface="Trebuchet MS"/>
                <a:sym typeface="Trebuchet MS"/>
              </a:rPr>
              <a:t>Types of Teeth</a:t>
            </a:r>
            <a:endParaRPr b="1" sz="4600">
              <a:latin typeface="Trebuchet MS"/>
              <a:ea typeface="Trebuchet MS"/>
              <a:cs typeface="Trebuchet MS"/>
              <a:sym typeface="Trebuchet MS"/>
            </a:endParaRPr>
          </a:p>
        </p:txBody>
      </p:sp>
      <p:sp>
        <p:nvSpPr>
          <p:cNvPr id="141" name="Google Shape;141;p13"/>
          <p:cNvSpPr txBox="1"/>
          <p:nvPr>
            <p:ph idx="1" type="body"/>
          </p:nvPr>
        </p:nvSpPr>
        <p:spPr>
          <a:xfrm>
            <a:off x="546300" y="2135275"/>
            <a:ext cx="7886700" cy="4351200"/>
          </a:xfrm>
          <a:prstGeom prst="rect">
            <a:avLst/>
          </a:prstGeom>
          <a:noFill/>
          <a:ln>
            <a:noFill/>
          </a:ln>
        </p:spPr>
        <p:txBody>
          <a:bodyPr anchorCtr="0" anchor="t" bIns="45700" lIns="91425" spcFirstLastPara="1" rIns="91425" wrap="square" tIns="45700">
            <a:normAutofit/>
          </a:bodyPr>
          <a:lstStyle/>
          <a:p>
            <a:pPr indent="0" lvl="0" marL="171450" rtl="0" algn="l">
              <a:lnSpc>
                <a:spcPct val="90000"/>
              </a:lnSpc>
              <a:spcBef>
                <a:spcPts val="0"/>
              </a:spcBef>
              <a:spcAft>
                <a:spcPts val="0"/>
              </a:spcAft>
              <a:buNone/>
            </a:pPr>
            <a:r>
              <a:rPr lang="en-US" sz="4000">
                <a:solidFill>
                  <a:schemeClr val="dk1"/>
                </a:solidFill>
                <a:latin typeface="Trebuchet MS"/>
                <a:ea typeface="Trebuchet MS"/>
                <a:cs typeface="Trebuchet MS"/>
                <a:sym typeface="Trebuchet MS"/>
              </a:rPr>
              <a:t>There are four different types of teeth: </a:t>
            </a:r>
            <a:endParaRPr sz="4000">
              <a:solidFill>
                <a:schemeClr val="dk1"/>
              </a:solidFill>
              <a:latin typeface="Trebuchet MS"/>
              <a:ea typeface="Trebuchet MS"/>
              <a:cs typeface="Trebuchet MS"/>
              <a:sym typeface="Trebuchet MS"/>
            </a:endParaRPr>
          </a:p>
          <a:p>
            <a:pPr indent="-482600" lvl="0" marL="457200" rtl="0" algn="l">
              <a:lnSpc>
                <a:spcPct val="90000"/>
              </a:lnSpc>
              <a:spcBef>
                <a:spcPts val="1200"/>
              </a:spcBef>
              <a:spcAft>
                <a:spcPts val="0"/>
              </a:spcAft>
              <a:buSzPts val="4000"/>
              <a:buFont typeface="Trebuchet MS"/>
              <a:buChar char="●"/>
            </a:pPr>
            <a:r>
              <a:rPr b="1" lang="en-US" sz="4000">
                <a:solidFill>
                  <a:schemeClr val="dk1"/>
                </a:solidFill>
                <a:latin typeface="Trebuchet MS"/>
                <a:ea typeface="Trebuchet MS"/>
                <a:cs typeface="Trebuchet MS"/>
                <a:sym typeface="Trebuchet MS"/>
              </a:rPr>
              <a:t>I</a:t>
            </a:r>
            <a:r>
              <a:rPr b="1" lang="en-US" sz="4000">
                <a:solidFill>
                  <a:schemeClr val="dk1"/>
                </a:solidFill>
                <a:latin typeface="Trebuchet MS"/>
                <a:ea typeface="Trebuchet MS"/>
                <a:cs typeface="Trebuchet MS"/>
                <a:sym typeface="Trebuchet MS"/>
              </a:rPr>
              <a:t>ncisors</a:t>
            </a:r>
            <a:endParaRPr b="1" sz="4000">
              <a:solidFill>
                <a:schemeClr val="dk1"/>
              </a:solidFill>
              <a:latin typeface="Trebuchet MS"/>
              <a:ea typeface="Trebuchet MS"/>
              <a:cs typeface="Trebuchet MS"/>
              <a:sym typeface="Trebuchet MS"/>
            </a:endParaRPr>
          </a:p>
          <a:p>
            <a:pPr indent="-482600" lvl="0" marL="457200" rtl="0" algn="l">
              <a:lnSpc>
                <a:spcPct val="90000"/>
              </a:lnSpc>
              <a:spcBef>
                <a:spcPts val="0"/>
              </a:spcBef>
              <a:spcAft>
                <a:spcPts val="0"/>
              </a:spcAft>
              <a:buSzPts val="4000"/>
              <a:buFont typeface="Trebuchet MS"/>
              <a:buChar char="●"/>
            </a:pPr>
            <a:r>
              <a:rPr b="1" lang="en-US" sz="4000">
                <a:solidFill>
                  <a:schemeClr val="dk1"/>
                </a:solidFill>
                <a:latin typeface="Trebuchet MS"/>
                <a:ea typeface="Trebuchet MS"/>
                <a:cs typeface="Trebuchet MS"/>
                <a:sym typeface="Trebuchet MS"/>
              </a:rPr>
              <a:t>Canines</a:t>
            </a:r>
            <a:endParaRPr b="1" sz="4000">
              <a:solidFill>
                <a:schemeClr val="dk1"/>
              </a:solidFill>
              <a:latin typeface="Trebuchet MS"/>
              <a:ea typeface="Trebuchet MS"/>
              <a:cs typeface="Trebuchet MS"/>
              <a:sym typeface="Trebuchet MS"/>
            </a:endParaRPr>
          </a:p>
          <a:p>
            <a:pPr indent="-482600" lvl="0" marL="457200" rtl="0" algn="l">
              <a:lnSpc>
                <a:spcPct val="90000"/>
              </a:lnSpc>
              <a:spcBef>
                <a:spcPts val="0"/>
              </a:spcBef>
              <a:spcAft>
                <a:spcPts val="0"/>
              </a:spcAft>
              <a:buSzPts val="4000"/>
              <a:buFont typeface="Trebuchet MS"/>
              <a:buChar char="●"/>
            </a:pPr>
            <a:r>
              <a:rPr b="1" lang="en-US" sz="4000">
                <a:solidFill>
                  <a:schemeClr val="dk1"/>
                </a:solidFill>
                <a:latin typeface="Trebuchet MS"/>
                <a:ea typeface="Trebuchet MS"/>
                <a:cs typeface="Trebuchet MS"/>
                <a:sym typeface="Trebuchet MS"/>
              </a:rPr>
              <a:t>Premolars</a:t>
            </a:r>
            <a:endParaRPr b="1" sz="4000">
              <a:solidFill>
                <a:schemeClr val="dk1"/>
              </a:solidFill>
              <a:latin typeface="Trebuchet MS"/>
              <a:ea typeface="Trebuchet MS"/>
              <a:cs typeface="Trebuchet MS"/>
              <a:sym typeface="Trebuchet MS"/>
            </a:endParaRPr>
          </a:p>
          <a:p>
            <a:pPr indent="-482600" lvl="0" marL="457200" rtl="0" algn="l">
              <a:lnSpc>
                <a:spcPct val="90000"/>
              </a:lnSpc>
              <a:spcBef>
                <a:spcPts val="0"/>
              </a:spcBef>
              <a:spcAft>
                <a:spcPts val="0"/>
              </a:spcAft>
              <a:buSzPts val="4000"/>
              <a:buFont typeface="Trebuchet MS"/>
              <a:buChar char="●"/>
            </a:pPr>
            <a:r>
              <a:rPr b="1" lang="en-US" sz="4000">
                <a:solidFill>
                  <a:schemeClr val="dk1"/>
                </a:solidFill>
                <a:latin typeface="Trebuchet MS"/>
                <a:ea typeface="Trebuchet MS"/>
                <a:cs typeface="Trebuchet MS"/>
                <a:sym typeface="Trebuchet MS"/>
              </a:rPr>
              <a:t>Molars.</a:t>
            </a:r>
            <a:endParaRPr b="1" sz="4000">
              <a:solidFill>
                <a:schemeClr val="dk1"/>
              </a:solidFill>
              <a:latin typeface="Trebuchet MS"/>
              <a:ea typeface="Trebuchet MS"/>
              <a:cs typeface="Trebuchet MS"/>
              <a:sym typeface="Trebuchet MS"/>
            </a:endParaRPr>
          </a:p>
        </p:txBody>
      </p:sp>
      <p:pic>
        <p:nvPicPr>
          <p:cNvPr id="142" name="Google Shape;142;p13"/>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descr="Four Different Types of Teeth and Their Function | Shervin M. Louie, DDS" id="147" name="Google Shape;147;p14"/>
          <p:cNvPicPr preferRelativeResize="0"/>
          <p:nvPr/>
        </p:nvPicPr>
        <p:blipFill rotWithShape="1">
          <a:blip r:embed="rId3">
            <a:alphaModFix/>
          </a:blip>
          <a:srcRect b="0" l="0" r="0" t="0"/>
          <a:stretch/>
        </p:blipFill>
        <p:spPr>
          <a:xfrm>
            <a:off x="685800" y="914400"/>
            <a:ext cx="7658100" cy="5105400"/>
          </a:xfrm>
          <a:prstGeom prst="rect">
            <a:avLst/>
          </a:prstGeom>
          <a:noFill/>
          <a:ln>
            <a:noFill/>
          </a:ln>
        </p:spPr>
      </p:pic>
      <p:pic>
        <p:nvPicPr>
          <p:cNvPr id="148" name="Google Shape;148;p14"/>
          <p:cNvPicPr preferRelativeResize="0"/>
          <p:nvPr/>
        </p:nvPicPr>
        <p:blipFill rotWithShape="1">
          <a:blip r:embed="rId4">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5"/>
          <p:cNvSpPr txBox="1"/>
          <p:nvPr>
            <p:ph type="title"/>
          </p:nvPr>
        </p:nvSpPr>
        <p:spPr>
          <a:xfrm>
            <a:off x="1494725" y="365000"/>
            <a:ext cx="72948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970"/>
              <a:buFont typeface="Calibri"/>
              <a:buNone/>
            </a:pPr>
            <a:r>
              <a:rPr lang="en-US" sz="2920">
                <a:latin typeface="Trebuchet MS"/>
                <a:ea typeface="Trebuchet MS"/>
                <a:cs typeface="Trebuchet MS"/>
                <a:sym typeface="Trebuchet MS"/>
              </a:rPr>
              <a:t>Which types of teeth are important to digest which foods below? (a.incisors, b.canines, c.premolars  d.molars)</a:t>
            </a:r>
            <a:endParaRPr sz="2920">
              <a:latin typeface="Trebuchet MS"/>
              <a:ea typeface="Trebuchet MS"/>
              <a:cs typeface="Trebuchet MS"/>
              <a:sym typeface="Trebuchet MS"/>
            </a:endParaRPr>
          </a:p>
        </p:txBody>
      </p:sp>
      <p:pic>
        <p:nvPicPr>
          <p:cNvPr id="154" name="Google Shape;154;p15"/>
          <p:cNvPicPr preferRelativeResize="0"/>
          <p:nvPr>
            <p:ph idx="1" type="body"/>
          </p:nvPr>
        </p:nvPicPr>
        <p:blipFill rotWithShape="1">
          <a:blip r:embed="rId3">
            <a:alphaModFix/>
          </a:blip>
          <a:srcRect b="0" l="0" r="0" t="0"/>
          <a:stretch/>
        </p:blipFill>
        <p:spPr>
          <a:xfrm>
            <a:off x="628650" y="1981200"/>
            <a:ext cx="2143125" cy="2143125"/>
          </a:xfrm>
          <a:prstGeom prst="rect">
            <a:avLst/>
          </a:prstGeom>
          <a:noFill/>
          <a:ln>
            <a:noFill/>
          </a:ln>
        </p:spPr>
      </p:pic>
      <p:pic>
        <p:nvPicPr>
          <p:cNvPr id="155" name="Google Shape;155;p15"/>
          <p:cNvPicPr preferRelativeResize="0"/>
          <p:nvPr/>
        </p:nvPicPr>
        <p:blipFill rotWithShape="1">
          <a:blip r:embed="rId4">
            <a:alphaModFix/>
          </a:blip>
          <a:srcRect b="0" l="0" r="0" t="0"/>
          <a:stretch/>
        </p:blipFill>
        <p:spPr>
          <a:xfrm>
            <a:off x="4373350" y="1948602"/>
            <a:ext cx="3570826" cy="2006804"/>
          </a:xfrm>
          <a:prstGeom prst="rect">
            <a:avLst/>
          </a:prstGeom>
          <a:noFill/>
          <a:ln>
            <a:noFill/>
          </a:ln>
        </p:spPr>
      </p:pic>
      <p:pic>
        <p:nvPicPr>
          <p:cNvPr id="156" name="Google Shape;156;p15"/>
          <p:cNvPicPr preferRelativeResize="0"/>
          <p:nvPr/>
        </p:nvPicPr>
        <p:blipFill rotWithShape="1">
          <a:blip r:embed="rId5">
            <a:alphaModFix/>
          </a:blip>
          <a:srcRect b="0" l="0" r="0" t="0"/>
          <a:stretch/>
        </p:blipFill>
        <p:spPr>
          <a:xfrm>
            <a:off x="838200" y="4124325"/>
            <a:ext cx="2667000" cy="2667000"/>
          </a:xfrm>
          <a:prstGeom prst="rect">
            <a:avLst/>
          </a:prstGeom>
          <a:noFill/>
          <a:ln>
            <a:noFill/>
          </a:ln>
        </p:spPr>
      </p:pic>
      <p:pic>
        <p:nvPicPr>
          <p:cNvPr id="157" name="Google Shape;157;p15"/>
          <p:cNvPicPr preferRelativeResize="0"/>
          <p:nvPr/>
        </p:nvPicPr>
        <p:blipFill rotWithShape="1">
          <a:blip r:embed="rId6">
            <a:alphaModFix/>
          </a:blip>
          <a:srcRect b="0" l="0" r="0" t="0"/>
          <a:stretch/>
        </p:blipFill>
        <p:spPr>
          <a:xfrm>
            <a:off x="4953000" y="4036213"/>
            <a:ext cx="2843215" cy="2843215"/>
          </a:xfrm>
          <a:prstGeom prst="rect">
            <a:avLst/>
          </a:prstGeom>
          <a:noFill/>
          <a:ln>
            <a:noFill/>
          </a:ln>
        </p:spPr>
      </p:pic>
      <p:sp>
        <p:nvSpPr>
          <p:cNvPr id="158" name="Google Shape;158;p15"/>
          <p:cNvSpPr txBox="1"/>
          <p:nvPr/>
        </p:nvSpPr>
        <p:spPr>
          <a:xfrm>
            <a:off x="228600" y="1905000"/>
            <a:ext cx="4343400" cy="2308324"/>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Calibri"/>
              <a:buAutoNum type="arabicPeriod"/>
            </a:pPr>
            <a:r>
              <a:rPr lang="en-US" sz="1800">
                <a:solidFill>
                  <a:schemeClr val="dk1"/>
                </a:solidFill>
                <a:latin typeface="Calibri"/>
                <a:ea typeface="Calibri"/>
                <a:cs typeface="Calibri"/>
                <a:sym typeface="Calibri"/>
              </a:rPr>
              <a:t>                                                               2.</a:t>
            </a:r>
            <a:endParaRPr/>
          </a:p>
          <a:p>
            <a:pPr indent="-228600" lvl="0" marL="34290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a:p>
            <a:pPr indent="-228600" lvl="0" marL="34290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a:p>
            <a:pPr indent="-228600" lvl="0" marL="34290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a:p>
            <a:pPr indent="-228600" lvl="0" marL="34290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a:p>
            <a:pPr indent="-228600" lvl="0" marL="34290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a:p>
            <a:pPr indent="-228600" lvl="0" marL="34290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a:p>
            <a:pPr indent="-228600" lvl="0" marL="34290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59" name="Google Shape;159;p15"/>
          <p:cNvSpPr txBox="1"/>
          <p:nvPr/>
        </p:nvSpPr>
        <p:spPr>
          <a:xfrm>
            <a:off x="228600" y="4213324"/>
            <a:ext cx="472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3.                                                                               4.</a:t>
            </a:r>
            <a:endParaRPr sz="1800">
              <a:solidFill>
                <a:schemeClr val="dk1"/>
              </a:solidFill>
              <a:latin typeface="Calibri"/>
              <a:ea typeface="Calibri"/>
              <a:cs typeface="Calibri"/>
              <a:sym typeface="Calibri"/>
            </a:endParaRPr>
          </a:p>
        </p:txBody>
      </p:sp>
      <p:pic>
        <p:nvPicPr>
          <p:cNvPr id="160" name="Google Shape;160;p15"/>
          <p:cNvPicPr preferRelativeResize="0"/>
          <p:nvPr/>
        </p:nvPicPr>
        <p:blipFill rotWithShape="1">
          <a:blip r:embed="rId7">
            <a:alphaModFix/>
          </a:blip>
          <a:srcRect b="0" l="0" r="0" t="0"/>
          <a:stretch/>
        </p:blipFill>
        <p:spPr>
          <a:xfrm>
            <a:off x="0" y="0"/>
            <a:ext cx="1569600" cy="1569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6"/>
          <p:cNvSpPr txBox="1"/>
          <p:nvPr/>
        </p:nvSpPr>
        <p:spPr>
          <a:xfrm>
            <a:off x="0" y="1421300"/>
            <a:ext cx="8877300" cy="1015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1"/>
                </a:solidFill>
                <a:latin typeface="Trebuchet MS"/>
                <a:ea typeface="Trebuchet MS"/>
                <a:cs typeface="Trebuchet MS"/>
                <a:sym typeface="Trebuchet MS"/>
              </a:rPr>
              <a:t>For man we have two sets of teeth there are the </a:t>
            </a:r>
            <a:r>
              <a:rPr b="1" lang="en-US" sz="2800">
                <a:solidFill>
                  <a:schemeClr val="dk1"/>
                </a:solidFill>
                <a:latin typeface="Trebuchet MS"/>
                <a:ea typeface="Trebuchet MS"/>
                <a:cs typeface="Trebuchet MS"/>
                <a:sym typeface="Trebuchet MS"/>
              </a:rPr>
              <a:t>milk teeth or baby teeth </a:t>
            </a:r>
            <a:r>
              <a:rPr lang="en-US" sz="2800">
                <a:solidFill>
                  <a:schemeClr val="dk1"/>
                </a:solidFill>
                <a:latin typeface="Trebuchet MS"/>
                <a:ea typeface="Trebuchet MS"/>
                <a:cs typeface="Trebuchet MS"/>
                <a:sym typeface="Trebuchet MS"/>
              </a:rPr>
              <a:t>and the </a:t>
            </a:r>
            <a:r>
              <a:rPr b="1" lang="en-US" sz="2800">
                <a:solidFill>
                  <a:schemeClr val="dk1"/>
                </a:solidFill>
                <a:latin typeface="Trebuchet MS"/>
                <a:ea typeface="Trebuchet MS"/>
                <a:cs typeface="Trebuchet MS"/>
                <a:sym typeface="Trebuchet MS"/>
              </a:rPr>
              <a:t>permanent teeth.</a:t>
            </a:r>
            <a:r>
              <a:rPr lang="en-US" sz="3200">
                <a:solidFill>
                  <a:schemeClr val="dk1"/>
                </a:solidFill>
                <a:latin typeface="Trebuchet MS"/>
                <a:ea typeface="Trebuchet MS"/>
                <a:cs typeface="Trebuchet MS"/>
                <a:sym typeface="Trebuchet MS"/>
              </a:rPr>
              <a:t>  </a:t>
            </a:r>
            <a:endParaRPr>
              <a:solidFill>
                <a:schemeClr val="dk1"/>
              </a:solidFill>
              <a:latin typeface="Trebuchet MS"/>
              <a:ea typeface="Trebuchet MS"/>
              <a:cs typeface="Trebuchet MS"/>
              <a:sym typeface="Trebuchet MS"/>
            </a:endParaRPr>
          </a:p>
        </p:txBody>
      </p:sp>
      <p:sp>
        <p:nvSpPr>
          <p:cNvPr id="166" name="Google Shape;166;p16"/>
          <p:cNvSpPr/>
          <p:nvPr/>
        </p:nvSpPr>
        <p:spPr>
          <a:xfrm>
            <a:off x="0" y="2012538"/>
            <a:ext cx="6019800" cy="3144300"/>
          </a:xfrm>
          <a:prstGeom prst="rect">
            <a:avLst/>
          </a:prstGeom>
          <a:noFill/>
          <a:ln>
            <a:noFill/>
          </a:ln>
        </p:spPr>
        <p:txBody>
          <a:bodyPr anchorCtr="0" anchor="ctr" bIns="45700" lIns="91425" spcFirstLastPara="1" rIns="91425" wrap="square" tIns="45700">
            <a:spAutoFit/>
          </a:bodyPr>
          <a:lstStyle/>
          <a:p>
            <a:pPr indent="-406400" lvl="0" marL="457200" marR="0" rtl="0" algn="l">
              <a:spcBef>
                <a:spcPts val="0"/>
              </a:spcBef>
              <a:spcAft>
                <a:spcPts val="0"/>
              </a:spcAft>
              <a:buClr>
                <a:schemeClr val="dk1"/>
              </a:buClr>
              <a:buSzPts val="2800"/>
              <a:buFont typeface="Trebuchet MS"/>
              <a:buChar char="➢"/>
            </a:pPr>
            <a:r>
              <a:rPr b="1" lang="en-US" sz="2800">
                <a:solidFill>
                  <a:schemeClr val="dk1"/>
                </a:solidFill>
                <a:latin typeface="Trebuchet MS"/>
                <a:ea typeface="Trebuchet MS"/>
                <a:cs typeface="Trebuchet MS"/>
                <a:sym typeface="Trebuchet MS"/>
              </a:rPr>
              <a:t>Milk teeth</a:t>
            </a:r>
            <a:r>
              <a:rPr lang="en-US" sz="2800">
                <a:solidFill>
                  <a:schemeClr val="dk1"/>
                </a:solidFill>
                <a:latin typeface="Trebuchet MS"/>
                <a:ea typeface="Trebuchet MS"/>
                <a:cs typeface="Trebuchet MS"/>
                <a:sym typeface="Trebuchet MS"/>
              </a:rPr>
              <a:t> start to appear from about 6 months and start falling out from about 6 years old. They consist of 8 incisors, 4 canines and 8 molars.</a:t>
            </a:r>
            <a:endParaRPr sz="2800">
              <a:solidFill>
                <a:schemeClr val="dk1"/>
              </a:solidFill>
              <a:latin typeface="Trebuchet MS"/>
              <a:ea typeface="Trebuchet MS"/>
              <a:cs typeface="Trebuchet MS"/>
              <a:sym typeface="Trebuchet MS"/>
            </a:endParaRPr>
          </a:p>
        </p:txBody>
      </p:sp>
      <p:pic>
        <p:nvPicPr>
          <p:cNvPr id="167" name="Google Shape;167;p16"/>
          <p:cNvPicPr preferRelativeResize="0"/>
          <p:nvPr/>
        </p:nvPicPr>
        <p:blipFill rotWithShape="1">
          <a:blip r:embed="rId3">
            <a:alphaModFix/>
          </a:blip>
          <a:srcRect b="0" l="0" r="0" t="0"/>
          <a:stretch/>
        </p:blipFill>
        <p:spPr>
          <a:xfrm>
            <a:off x="6019800" y="2627425"/>
            <a:ext cx="2857500" cy="1914525"/>
          </a:xfrm>
          <a:prstGeom prst="rect">
            <a:avLst/>
          </a:prstGeom>
          <a:noFill/>
          <a:ln>
            <a:noFill/>
          </a:ln>
        </p:spPr>
      </p:pic>
      <p:pic>
        <p:nvPicPr>
          <p:cNvPr id="168" name="Google Shape;168;p16"/>
          <p:cNvPicPr preferRelativeResize="0"/>
          <p:nvPr/>
        </p:nvPicPr>
        <p:blipFill rotWithShape="1">
          <a:blip r:embed="rId4">
            <a:alphaModFix/>
          </a:blip>
          <a:srcRect b="0" l="0" r="0" t="0"/>
          <a:stretch/>
        </p:blipFill>
        <p:spPr>
          <a:xfrm>
            <a:off x="-102791" y="-22464"/>
            <a:ext cx="1292464" cy="1292464"/>
          </a:xfrm>
          <a:prstGeom prst="rect">
            <a:avLst/>
          </a:prstGeom>
          <a:noFill/>
          <a:ln>
            <a:noFill/>
          </a:ln>
        </p:spPr>
      </p:pic>
      <p:sp>
        <p:nvSpPr>
          <p:cNvPr id="169" name="Google Shape;169;p16"/>
          <p:cNvSpPr txBox="1"/>
          <p:nvPr>
            <p:ph idx="4294967295" type="title"/>
          </p:nvPr>
        </p:nvSpPr>
        <p:spPr>
          <a:xfrm>
            <a:off x="1055375" y="95601"/>
            <a:ext cx="78867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b="1" lang="en-US" sz="4600">
                <a:latin typeface="Trebuchet MS"/>
                <a:ea typeface="Trebuchet MS"/>
                <a:cs typeface="Trebuchet MS"/>
                <a:sym typeface="Trebuchet MS"/>
              </a:rPr>
              <a:t>Types of Teeth</a:t>
            </a:r>
            <a:endParaRPr b="1" sz="4600">
              <a:latin typeface="Trebuchet MS"/>
              <a:ea typeface="Trebuchet MS"/>
              <a:cs typeface="Trebuchet MS"/>
              <a:sym typeface="Trebuchet MS"/>
            </a:endParaRPr>
          </a:p>
        </p:txBody>
      </p:sp>
      <p:sp>
        <p:nvSpPr>
          <p:cNvPr id="170" name="Google Shape;170;p16"/>
          <p:cNvSpPr/>
          <p:nvPr/>
        </p:nvSpPr>
        <p:spPr>
          <a:xfrm>
            <a:off x="52350" y="3713700"/>
            <a:ext cx="8772600" cy="31443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Trebuchet MS"/>
              <a:ea typeface="Trebuchet MS"/>
              <a:cs typeface="Trebuchet MS"/>
              <a:sym typeface="Trebuchet MS"/>
            </a:endParaRPr>
          </a:p>
          <a:p>
            <a:pPr indent="-406400" lvl="0" marL="457200" marR="0" rtl="0" algn="l">
              <a:spcBef>
                <a:spcPts val="0"/>
              </a:spcBef>
              <a:spcAft>
                <a:spcPts val="0"/>
              </a:spcAft>
              <a:buClr>
                <a:schemeClr val="dk1"/>
              </a:buClr>
              <a:buSzPts val="2800"/>
              <a:buFont typeface="Trebuchet MS"/>
              <a:buChar char="➢"/>
            </a:pPr>
            <a:r>
              <a:rPr lang="en-US" sz="2800">
                <a:solidFill>
                  <a:schemeClr val="dk1"/>
                </a:solidFill>
                <a:latin typeface="Trebuchet MS"/>
                <a:ea typeface="Trebuchet MS"/>
                <a:cs typeface="Trebuchet MS"/>
                <a:sym typeface="Trebuchet MS"/>
              </a:rPr>
              <a:t>Permanent teeth replace the 20 lost milk teeth and an additional 12 develop. They consist of 8 incisors, 4 canines, 8 premolars and 12 molars.</a:t>
            </a:r>
            <a:endParaRPr sz="2800">
              <a:solidFill>
                <a:schemeClr val="dk1"/>
              </a:solidFill>
              <a:latin typeface="Trebuchet MS"/>
              <a:ea typeface="Trebuchet MS"/>
              <a:cs typeface="Trebuchet MS"/>
              <a:sym typeface="Trebuchet M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g1e866304553_0_486"/>
          <p:cNvSpPr txBox="1"/>
          <p:nvPr/>
        </p:nvSpPr>
        <p:spPr>
          <a:xfrm>
            <a:off x="1143000" y="631225"/>
            <a:ext cx="6400800" cy="2493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900">
                <a:solidFill>
                  <a:schemeClr val="dk1"/>
                </a:solidFill>
                <a:latin typeface="Trebuchet MS"/>
                <a:ea typeface="Trebuchet MS"/>
                <a:cs typeface="Trebuchet MS"/>
                <a:sym typeface="Trebuchet MS"/>
              </a:rPr>
              <a:t>So what does the </a:t>
            </a:r>
            <a:r>
              <a:rPr b="1" lang="en-US" sz="3900">
                <a:solidFill>
                  <a:schemeClr val="dk1"/>
                </a:solidFill>
                <a:latin typeface="Trebuchet MS"/>
                <a:ea typeface="Trebuchet MS"/>
                <a:cs typeface="Trebuchet MS"/>
                <a:sym typeface="Trebuchet MS"/>
              </a:rPr>
              <a:t>Chemical Digestion</a:t>
            </a:r>
            <a:r>
              <a:rPr lang="en-US" sz="3900">
                <a:solidFill>
                  <a:schemeClr val="dk1"/>
                </a:solidFill>
                <a:latin typeface="Trebuchet MS"/>
                <a:ea typeface="Trebuchet MS"/>
                <a:cs typeface="Trebuchet MS"/>
                <a:sym typeface="Trebuchet MS"/>
              </a:rPr>
              <a:t> involve?</a:t>
            </a:r>
            <a:endParaRPr sz="1300">
              <a:latin typeface="Trebuchet MS"/>
              <a:ea typeface="Trebuchet MS"/>
              <a:cs typeface="Trebuchet MS"/>
              <a:sym typeface="Trebuchet MS"/>
            </a:endParaRPr>
          </a:p>
          <a:p>
            <a:pPr indent="0" lvl="0" marL="0" marR="0" rtl="0" algn="l">
              <a:spcBef>
                <a:spcPts val="0"/>
              </a:spcBef>
              <a:spcAft>
                <a:spcPts val="0"/>
              </a:spcAft>
              <a:buNone/>
            </a:pPr>
            <a:r>
              <a:t/>
            </a:r>
            <a:endParaRPr sz="3900">
              <a:solidFill>
                <a:schemeClr val="dk1"/>
              </a:solidFill>
              <a:latin typeface="Trebuchet MS"/>
              <a:ea typeface="Trebuchet MS"/>
              <a:cs typeface="Trebuchet MS"/>
              <a:sym typeface="Trebuchet MS"/>
            </a:endParaRPr>
          </a:p>
          <a:p>
            <a:pPr indent="0" lvl="0" marL="0" marR="0" rtl="0" algn="l">
              <a:spcBef>
                <a:spcPts val="0"/>
              </a:spcBef>
              <a:spcAft>
                <a:spcPts val="0"/>
              </a:spcAft>
              <a:buNone/>
            </a:pPr>
            <a:r>
              <a:rPr lang="en-US" sz="3900">
                <a:solidFill>
                  <a:schemeClr val="dk1"/>
                </a:solidFill>
                <a:latin typeface="Trebuchet MS"/>
                <a:ea typeface="Trebuchet MS"/>
                <a:cs typeface="Trebuchet MS"/>
                <a:sym typeface="Trebuchet MS"/>
              </a:rPr>
              <a:t>It involves the </a:t>
            </a:r>
            <a:r>
              <a:rPr b="1" lang="en-US" sz="3900">
                <a:solidFill>
                  <a:schemeClr val="dk1"/>
                </a:solidFill>
                <a:latin typeface="Trebuchet MS"/>
                <a:ea typeface="Trebuchet MS"/>
                <a:cs typeface="Trebuchet MS"/>
                <a:sym typeface="Trebuchet MS"/>
              </a:rPr>
              <a:t>Enzymes.</a:t>
            </a:r>
            <a:r>
              <a:rPr b="1" lang="en-US" sz="3900">
                <a:solidFill>
                  <a:schemeClr val="dk1"/>
                </a:solidFill>
                <a:latin typeface="Trebuchet MS"/>
                <a:ea typeface="Trebuchet MS"/>
                <a:cs typeface="Trebuchet MS"/>
                <a:sym typeface="Trebuchet MS"/>
              </a:rPr>
              <a:t> </a:t>
            </a:r>
            <a:endParaRPr b="1" sz="3900">
              <a:solidFill>
                <a:schemeClr val="dk1"/>
              </a:solidFill>
              <a:latin typeface="Trebuchet MS"/>
              <a:ea typeface="Trebuchet MS"/>
              <a:cs typeface="Trebuchet MS"/>
              <a:sym typeface="Trebuchet MS"/>
            </a:endParaRPr>
          </a:p>
        </p:txBody>
      </p:sp>
      <p:pic>
        <p:nvPicPr>
          <p:cNvPr id="176" name="Google Shape;176;g1e866304553_0_486"/>
          <p:cNvPicPr preferRelativeResize="0"/>
          <p:nvPr/>
        </p:nvPicPr>
        <p:blipFill>
          <a:blip r:embed="rId3">
            <a:alphaModFix/>
          </a:blip>
          <a:stretch>
            <a:fillRect/>
          </a:stretch>
        </p:blipFill>
        <p:spPr>
          <a:xfrm>
            <a:off x="2173000" y="3124825"/>
            <a:ext cx="4797980" cy="34283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7"/>
          <p:cNvSpPr txBox="1"/>
          <p:nvPr/>
        </p:nvSpPr>
        <p:spPr>
          <a:xfrm>
            <a:off x="455875" y="1012350"/>
            <a:ext cx="8534400" cy="4833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400">
                <a:solidFill>
                  <a:schemeClr val="dk1"/>
                </a:solidFill>
                <a:latin typeface="Trebuchet MS"/>
                <a:ea typeface="Trebuchet MS"/>
                <a:cs typeface="Trebuchet MS"/>
                <a:sym typeface="Trebuchet MS"/>
              </a:rPr>
              <a:t>Enzymes</a:t>
            </a:r>
            <a:endParaRPr b="1">
              <a:latin typeface="Trebuchet MS"/>
              <a:ea typeface="Trebuchet MS"/>
              <a:cs typeface="Trebuchet MS"/>
              <a:sym typeface="Trebuchet MS"/>
            </a:endParaRPr>
          </a:p>
          <a:p>
            <a:pPr indent="0" lvl="0" marL="0" marR="0" rtl="0" algn="ctr">
              <a:spcBef>
                <a:spcPts val="0"/>
              </a:spcBef>
              <a:spcAft>
                <a:spcPts val="0"/>
              </a:spcAft>
              <a:buNone/>
            </a:pPr>
            <a:r>
              <a:t/>
            </a:r>
            <a:endParaRPr sz="4400">
              <a:solidFill>
                <a:schemeClr val="dk1"/>
              </a:solidFill>
              <a:latin typeface="Trebuchet MS"/>
              <a:ea typeface="Trebuchet MS"/>
              <a:cs typeface="Trebuchet MS"/>
              <a:sym typeface="Trebuchet MS"/>
            </a:endParaRPr>
          </a:p>
          <a:p>
            <a:pPr indent="0" lvl="0" marL="0" marR="0" rtl="0" algn="l">
              <a:spcBef>
                <a:spcPts val="0"/>
              </a:spcBef>
              <a:spcAft>
                <a:spcPts val="0"/>
              </a:spcAft>
              <a:buNone/>
            </a:pPr>
            <a:r>
              <a:rPr lang="en-US" sz="4400">
                <a:solidFill>
                  <a:schemeClr val="dk1"/>
                </a:solidFill>
                <a:latin typeface="Trebuchet MS"/>
                <a:ea typeface="Trebuchet MS"/>
                <a:cs typeface="Trebuchet MS"/>
                <a:sym typeface="Trebuchet MS"/>
              </a:rPr>
              <a:t>Enzymes are complex proteins that change (speed up) the rate of a chemical reaction without being changed themselves.  They </a:t>
            </a:r>
            <a:r>
              <a:rPr b="1" lang="en-US" sz="4400">
                <a:solidFill>
                  <a:schemeClr val="dk1"/>
                </a:solidFill>
                <a:latin typeface="Trebuchet MS"/>
                <a:ea typeface="Trebuchet MS"/>
                <a:cs typeface="Trebuchet MS"/>
                <a:sym typeface="Trebuchet MS"/>
              </a:rPr>
              <a:t>speed up reactions.</a:t>
            </a:r>
            <a:endParaRPr b="1" sz="4400">
              <a:solidFill>
                <a:schemeClr val="dk1"/>
              </a:solidFill>
              <a:latin typeface="Trebuchet MS"/>
              <a:ea typeface="Trebuchet MS"/>
              <a:cs typeface="Trebuchet MS"/>
              <a:sym typeface="Trebuchet MS"/>
            </a:endParaRPr>
          </a:p>
        </p:txBody>
      </p:sp>
      <p:pic>
        <p:nvPicPr>
          <p:cNvPr id="182" name="Google Shape;182;p17"/>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8"/>
          <p:cNvSpPr txBox="1"/>
          <p:nvPr/>
        </p:nvSpPr>
        <p:spPr>
          <a:xfrm>
            <a:off x="274850" y="981275"/>
            <a:ext cx="8754300" cy="3386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800">
                <a:solidFill>
                  <a:schemeClr val="dk1"/>
                </a:solidFill>
                <a:latin typeface="Trebuchet MS"/>
                <a:ea typeface="Trebuchet MS"/>
                <a:cs typeface="Trebuchet MS"/>
                <a:sym typeface="Trebuchet MS"/>
              </a:rPr>
              <a:t>Properties of enzymes:</a:t>
            </a:r>
            <a:endParaRPr b="1" sz="2000">
              <a:latin typeface="Trebuchet MS"/>
              <a:ea typeface="Trebuchet MS"/>
              <a:cs typeface="Trebuchet MS"/>
              <a:sym typeface="Trebuchet MS"/>
            </a:endParaRPr>
          </a:p>
          <a:p>
            <a:pPr indent="0" lvl="0" marL="0" marR="0" rtl="0" algn="l">
              <a:spcBef>
                <a:spcPts val="0"/>
              </a:spcBef>
              <a:spcAft>
                <a:spcPts val="0"/>
              </a:spcAft>
              <a:buNone/>
            </a:pPr>
            <a:r>
              <a:t/>
            </a:r>
            <a:endParaRPr b="1" sz="2000">
              <a:latin typeface="Trebuchet MS"/>
              <a:ea typeface="Trebuchet MS"/>
              <a:cs typeface="Trebuchet MS"/>
              <a:sym typeface="Trebuchet MS"/>
            </a:endParaRPr>
          </a:p>
          <a:p>
            <a:pPr indent="0" lvl="0" marL="0" marR="0" rtl="0" algn="l">
              <a:spcBef>
                <a:spcPts val="0"/>
              </a:spcBef>
              <a:spcAft>
                <a:spcPts val="0"/>
              </a:spcAft>
              <a:buNone/>
            </a:pPr>
            <a:r>
              <a:rPr lang="en-US" sz="3100">
                <a:solidFill>
                  <a:schemeClr val="dk1"/>
                </a:solidFill>
                <a:latin typeface="Trebuchet MS"/>
                <a:ea typeface="Trebuchet MS"/>
                <a:cs typeface="Trebuchet MS"/>
                <a:sym typeface="Trebuchet MS"/>
              </a:rPr>
              <a:t>1.</a:t>
            </a:r>
            <a:r>
              <a:rPr lang="en-US" sz="3100">
                <a:solidFill>
                  <a:schemeClr val="dk1"/>
                </a:solidFill>
                <a:latin typeface="Trebuchet MS"/>
                <a:ea typeface="Trebuchet MS"/>
                <a:cs typeface="Trebuchet MS"/>
                <a:sym typeface="Trebuchet MS"/>
              </a:rPr>
              <a:t> They work best at a particular pH, pH refers to  acidity or alkalinity.  pH is rated on a scale of one to fourteen. One to six is acid, seven is neutral and eight to fourteen is alkaline. </a:t>
            </a:r>
            <a:endParaRPr sz="1300">
              <a:latin typeface="Trebuchet MS"/>
              <a:ea typeface="Trebuchet MS"/>
              <a:cs typeface="Trebuchet MS"/>
              <a:sym typeface="Trebuchet MS"/>
            </a:endParaRPr>
          </a:p>
          <a:p>
            <a:pPr indent="0" lvl="0" marL="0" marR="0" rtl="0" algn="l">
              <a:spcBef>
                <a:spcPts val="0"/>
              </a:spcBef>
              <a:spcAft>
                <a:spcPts val="0"/>
              </a:spcAft>
              <a:buNone/>
            </a:pPr>
            <a:r>
              <a:t/>
            </a:r>
            <a:endParaRPr sz="3200">
              <a:solidFill>
                <a:schemeClr val="dk1"/>
              </a:solidFill>
              <a:latin typeface="Calibri"/>
              <a:ea typeface="Calibri"/>
              <a:cs typeface="Calibri"/>
              <a:sym typeface="Calibri"/>
            </a:endParaRPr>
          </a:p>
        </p:txBody>
      </p:sp>
      <p:pic>
        <p:nvPicPr>
          <p:cNvPr id="188" name="Google Shape;188;p18"/>
          <p:cNvPicPr preferRelativeResize="0"/>
          <p:nvPr/>
        </p:nvPicPr>
        <p:blipFill rotWithShape="1">
          <a:blip r:embed="rId3">
            <a:alphaModFix/>
          </a:blip>
          <a:srcRect b="0" l="0" r="0" t="0"/>
          <a:stretch/>
        </p:blipFill>
        <p:spPr>
          <a:xfrm>
            <a:off x="1862900" y="3966675"/>
            <a:ext cx="5867400" cy="2638425"/>
          </a:xfrm>
          <a:prstGeom prst="rect">
            <a:avLst/>
          </a:prstGeom>
          <a:noFill/>
          <a:ln>
            <a:noFill/>
          </a:ln>
        </p:spPr>
      </p:pic>
      <p:pic>
        <p:nvPicPr>
          <p:cNvPr id="189" name="Google Shape;189;p18"/>
          <p:cNvPicPr preferRelativeResize="0"/>
          <p:nvPr/>
        </p:nvPicPr>
        <p:blipFill rotWithShape="1">
          <a:blip r:embed="rId4">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9"/>
          <p:cNvSpPr txBox="1"/>
          <p:nvPr/>
        </p:nvSpPr>
        <p:spPr>
          <a:xfrm>
            <a:off x="334750" y="1145975"/>
            <a:ext cx="8649600" cy="2262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100">
                <a:solidFill>
                  <a:schemeClr val="dk1"/>
                </a:solidFill>
                <a:latin typeface="Trebuchet MS"/>
                <a:ea typeface="Trebuchet MS"/>
                <a:cs typeface="Trebuchet MS"/>
                <a:sym typeface="Trebuchet MS"/>
              </a:rPr>
              <a:t>(2) They work best at a particular temperature.</a:t>
            </a:r>
            <a:r>
              <a:rPr lang="en-US" sz="1700">
                <a:latin typeface="Trebuchet MS"/>
                <a:ea typeface="Trebuchet MS"/>
                <a:cs typeface="Trebuchet MS"/>
                <a:sym typeface="Trebuchet MS"/>
              </a:rPr>
              <a:t> </a:t>
            </a:r>
            <a:r>
              <a:rPr lang="en-US" sz="3100">
                <a:solidFill>
                  <a:schemeClr val="dk1"/>
                </a:solidFill>
                <a:latin typeface="Trebuchet MS"/>
                <a:ea typeface="Trebuchet MS"/>
                <a:cs typeface="Trebuchet MS"/>
                <a:sym typeface="Trebuchet MS"/>
              </a:rPr>
              <a:t>Too cold they become inactivated and too hot and they are denatured or destroyed. </a:t>
            </a:r>
            <a:endParaRPr sz="1700">
              <a:latin typeface="Trebuchet MS"/>
              <a:ea typeface="Trebuchet MS"/>
              <a:cs typeface="Trebuchet MS"/>
              <a:sym typeface="Trebuchet MS"/>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      </a:t>
            </a:r>
            <a:endParaRPr sz="2400">
              <a:solidFill>
                <a:schemeClr val="dk1"/>
              </a:solidFill>
              <a:latin typeface="Calibri"/>
              <a:ea typeface="Calibri"/>
              <a:cs typeface="Calibri"/>
              <a:sym typeface="Calibri"/>
            </a:endParaRPr>
          </a:p>
        </p:txBody>
      </p:sp>
      <p:pic>
        <p:nvPicPr>
          <p:cNvPr id="195" name="Google Shape;195;p19"/>
          <p:cNvPicPr preferRelativeResize="0"/>
          <p:nvPr/>
        </p:nvPicPr>
        <p:blipFill rotWithShape="1">
          <a:blip r:embed="rId3">
            <a:alphaModFix/>
          </a:blip>
          <a:srcRect b="0" l="0" r="0" t="0"/>
          <a:stretch/>
        </p:blipFill>
        <p:spPr>
          <a:xfrm>
            <a:off x="1165788" y="2634075"/>
            <a:ext cx="6812425" cy="3723475"/>
          </a:xfrm>
          <a:prstGeom prst="rect">
            <a:avLst/>
          </a:prstGeom>
          <a:noFill/>
          <a:ln>
            <a:noFill/>
          </a:ln>
        </p:spPr>
      </p:pic>
      <p:pic>
        <p:nvPicPr>
          <p:cNvPr id="196" name="Google Shape;196;p19"/>
          <p:cNvPicPr preferRelativeResize="0"/>
          <p:nvPr/>
        </p:nvPicPr>
        <p:blipFill rotWithShape="1">
          <a:blip r:embed="rId4">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0"/>
          <p:cNvSpPr txBox="1"/>
          <p:nvPr/>
        </p:nvSpPr>
        <p:spPr>
          <a:xfrm>
            <a:off x="289500" y="1374600"/>
            <a:ext cx="8565000" cy="1523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100">
                <a:solidFill>
                  <a:schemeClr val="dk1"/>
                </a:solidFill>
                <a:latin typeface="Trebuchet MS"/>
                <a:ea typeface="Trebuchet MS"/>
                <a:cs typeface="Trebuchet MS"/>
                <a:sym typeface="Trebuchet MS"/>
              </a:rPr>
              <a:t>3. They are specific – Enzymes will only work on on</a:t>
            </a:r>
            <a:r>
              <a:rPr lang="en-US" sz="3100">
                <a:solidFill>
                  <a:schemeClr val="dk1"/>
                </a:solidFill>
                <a:latin typeface="Trebuchet MS"/>
                <a:ea typeface="Trebuchet MS"/>
                <a:cs typeface="Trebuchet MS"/>
                <a:sym typeface="Trebuchet MS"/>
              </a:rPr>
              <a:t>e </a:t>
            </a:r>
            <a:r>
              <a:rPr lang="en-US" sz="3100">
                <a:solidFill>
                  <a:schemeClr val="dk1"/>
                </a:solidFill>
                <a:latin typeface="Trebuchet MS"/>
                <a:ea typeface="Trebuchet MS"/>
                <a:cs typeface="Trebuchet MS"/>
                <a:sym typeface="Trebuchet MS"/>
              </a:rPr>
              <a:t>particular substrate. Similar to a lock and key mechanism.</a:t>
            </a:r>
            <a:endParaRPr sz="3100">
              <a:solidFill>
                <a:schemeClr val="dk1"/>
              </a:solidFill>
              <a:latin typeface="Trebuchet MS"/>
              <a:ea typeface="Trebuchet MS"/>
              <a:cs typeface="Trebuchet MS"/>
              <a:sym typeface="Trebuchet MS"/>
            </a:endParaRPr>
          </a:p>
        </p:txBody>
      </p:sp>
      <p:pic>
        <p:nvPicPr>
          <p:cNvPr id="202" name="Google Shape;202;p20"/>
          <p:cNvPicPr preferRelativeResize="0"/>
          <p:nvPr/>
        </p:nvPicPr>
        <p:blipFill rotWithShape="1">
          <a:blip r:embed="rId3">
            <a:alphaModFix/>
          </a:blip>
          <a:srcRect b="0" l="0" r="0" t="0"/>
          <a:stretch/>
        </p:blipFill>
        <p:spPr>
          <a:xfrm>
            <a:off x="655850" y="3237025"/>
            <a:ext cx="8115978" cy="2743200"/>
          </a:xfrm>
          <a:prstGeom prst="rect">
            <a:avLst/>
          </a:prstGeom>
          <a:noFill/>
          <a:ln>
            <a:noFill/>
          </a:ln>
        </p:spPr>
      </p:pic>
      <p:pic>
        <p:nvPicPr>
          <p:cNvPr id="203" name="Google Shape;203;p20"/>
          <p:cNvPicPr preferRelativeResize="0"/>
          <p:nvPr/>
        </p:nvPicPr>
        <p:blipFill rotWithShape="1">
          <a:blip r:embed="rId4">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1"/>
          <p:cNvSpPr txBox="1"/>
          <p:nvPr/>
        </p:nvSpPr>
        <p:spPr>
          <a:xfrm>
            <a:off x="381000" y="1447800"/>
            <a:ext cx="8382000" cy="1523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100">
                <a:solidFill>
                  <a:schemeClr val="dk1"/>
                </a:solidFill>
                <a:latin typeface="Trebuchet MS"/>
                <a:ea typeface="Trebuchet MS"/>
                <a:cs typeface="Trebuchet MS"/>
                <a:sym typeface="Trebuchet MS"/>
              </a:rPr>
              <a:t>4. They break down large quantities of substrate. A little enzyme is needed to break down large quantities of substrate.</a:t>
            </a:r>
            <a:endParaRPr sz="3200">
              <a:solidFill>
                <a:schemeClr val="dk1"/>
              </a:solidFill>
              <a:latin typeface="Calibri"/>
              <a:ea typeface="Calibri"/>
              <a:cs typeface="Calibri"/>
              <a:sym typeface="Calibri"/>
            </a:endParaRPr>
          </a:p>
        </p:txBody>
      </p:sp>
      <p:pic>
        <p:nvPicPr>
          <p:cNvPr id="209" name="Google Shape;209;p21"/>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
        <p:nvSpPr>
          <p:cNvPr id="210" name="Google Shape;210;p21"/>
          <p:cNvSpPr txBox="1"/>
          <p:nvPr/>
        </p:nvSpPr>
        <p:spPr>
          <a:xfrm>
            <a:off x="381000" y="3149300"/>
            <a:ext cx="8001000" cy="2478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100">
                <a:solidFill>
                  <a:schemeClr val="dk1"/>
                </a:solidFill>
                <a:latin typeface="Trebuchet MS"/>
                <a:ea typeface="Trebuchet MS"/>
                <a:cs typeface="Trebuchet MS"/>
                <a:sym typeface="Trebuchet MS"/>
              </a:rPr>
              <a:t>5. They are not chemically changed at the end of the reaction. As a result they can go on to react with more substrate. </a:t>
            </a:r>
            <a:endParaRPr sz="3100">
              <a:latin typeface="Trebuchet MS"/>
              <a:ea typeface="Trebuchet MS"/>
              <a:cs typeface="Trebuchet MS"/>
              <a:sym typeface="Trebuchet MS"/>
            </a:endParaRPr>
          </a:p>
          <a:p>
            <a:pPr indent="0" lvl="0" marL="0" marR="0" rtl="0" algn="l">
              <a:spcBef>
                <a:spcPts val="0"/>
              </a:spcBef>
              <a:spcAft>
                <a:spcPts val="0"/>
              </a:spcAft>
              <a:buNone/>
            </a:pPr>
            <a:r>
              <a:t/>
            </a:r>
            <a:endParaRPr sz="3100">
              <a:solidFill>
                <a:schemeClr val="dk1"/>
              </a:solidFill>
              <a:latin typeface="Trebuchet MS"/>
              <a:ea typeface="Trebuchet MS"/>
              <a:cs typeface="Trebuchet MS"/>
              <a:sym typeface="Trebuchet MS"/>
            </a:endParaRPr>
          </a:p>
          <a:p>
            <a:pPr indent="0" lvl="0" marL="0" marR="0" rtl="0" algn="l">
              <a:spcBef>
                <a:spcPts val="0"/>
              </a:spcBef>
              <a:spcAft>
                <a:spcPts val="0"/>
              </a:spcAft>
              <a:buNone/>
            </a:pPr>
            <a:r>
              <a:rPr lang="en-US" sz="3100">
                <a:solidFill>
                  <a:schemeClr val="dk1"/>
                </a:solidFill>
                <a:latin typeface="Trebuchet MS"/>
                <a:ea typeface="Trebuchet MS"/>
                <a:cs typeface="Trebuchet MS"/>
                <a:sym typeface="Trebuchet MS"/>
              </a:rPr>
              <a:t>6. They are sensitive to poisons. </a:t>
            </a:r>
            <a:endParaRPr sz="3100">
              <a:solidFill>
                <a:schemeClr val="dk1"/>
              </a:solidFill>
              <a:latin typeface="Trebuchet MS"/>
              <a:ea typeface="Trebuchet MS"/>
              <a:cs typeface="Trebuchet MS"/>
              <a:sym typeface="Trebuchet M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latin typeface="Trebuchet MS"/>
                <a:ea typeface="Trebuchet MS"/>
                <a:cs typeface="Trebuchet MS"/>
                <a:sym typeface="Trebuchet MS"/>
              </a:rPr>
              <a:t>State two properties of Digestive Enzymes?</a:t>
            </a:r>
            <a:endParaRPr>
              <a:latin typeface="Trebuchet MS"/>
              <a:ea typeface="Trebuchet MS"/>
              <a:cs typeface="Trebuchet MS"/>
              <a:sym typeface="Trebuchet MS"/>
            </a:endParaRPr>
          </a:p>
        </p:txBody>
      </p:sp>
      <p:pic>
        <p:nvPicPr>
          <p:cNvPr id="216" name="Google Shape;216;p23"/>
          <p:cNvPicPr preferRelativeResize="0"/>
          <p:nvPr>
            <p:ph idx="1" type="body"/>
          </p:nvPr>
        </p:nvPicPr>
        <p:blipFill rotWithShape="1">
          <a:blip r:embed="rId3">
            <a:alphaModFix/>
          </a:blip>
          <a:srcRect b="0" l="0" r="0" t="0"/>
          <a:stretch/>
        </p:blipFill>
        <p:spPr>
          <a:xfrm>
            <a:off x="2396331" y="1825625"/>
            <a:ext cx="4351338" cy="435133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4"/>
          <p:cNvSpPr txBox="1"/>
          <p:nvPr/>
        </p:nvSpPr>
        <p:spPr>
          <a:xfrm>
            <a:off x="381000" y="457200"/>
            <a:ext cx="8382000" cy="3417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chemeClr val="dk1"/>
                </a:solidFill>
                <a:latin typeface="Calibri"/>
                <a:ea typeface="Calibri"/>
                <a:cs typeface="Calibri"/>
                <a:sym typeface="Calibri"/>
              </a:rPr>
              <a:t>Digestion and Enzyme Activity</a:t>
            </a:r>
            <a:endParaRPr/>
          </a:p>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a:p>
            <a:pPr indent="0" lvl="0" marL="0" marR="0" rtl="0" algn="l">
              <a:spcBef>
                <a:spcPts val="0"/>
              </a:spcBef>
              <a:spcAft>
                <a:spcPts val="0"/>
              </a:spcAft>
              <a:buNone/>
            </a:pPr>
            <a:r>
              <a:rPr lang="en-US" sz="3600">
                <a:solidFill>
                  <a:schemeClr val="dk1"/>
                </a:solidFill>
                <a:latin typeface="Calibri"/>
                <a:ea typeface="Calibri"/>
                <a:cs typeface="Calibri"/>
                <a:sym typeface="Calibri"/>
              </a:rPr>
              <a:t>We will look at the digestion of three </a:t>
            </a:r>
            <a:r>
              <a:rPr lang="en-US" sz="3600">
                <a:solidFill>
                  <a:schemeClr val="dk1"/>
                </a:solidFill>
                <a:latin typeface="Calibri"/>
                <a:ea typeface="Calibri"/>
                <a:cs typeface="Calibri"/>
                <a:sym typeface="Calibri"/>
              </a:rPr>
              <a:t>macronutrients</a:t>
            </a:r>
            <a:r>
              <a:rPr lang="en-US" sz="3600">
                <a:solidFill>
                  <a:schemeClr val="dk1"/>
                </a:solidFill>
                <a:latin typeface="Calibri"/>
                <a:ea typeface="Calibri"/>
                <a:cs typeface="Calibri"/>
                <a:sym typeface="Calibri"/>
              </a:rPr>
              <a:t>. These are Carbohydrates, Proteins and Fats. </a:t>
            </a:r>
            <a:endParaRPr/>
          </a:p>
          <a:p>
            <a:pPr indent="0" lvl="0" marL="0" marR="0" rtl="0" algn="ctr">
              <a:spcBef>
                <a:spcPts val="0"/>
              </a:spcBef>
              <a:spcAft>
                <a:spcPts val="0"/>
              </a:spcAft>
              <a:buNone/>
            </a:pPr>
            <a:r>
              <a:rPr lang="en-US" sz="3600">
                <a:solidFill>
                  <a:schemeClr val="dk1"/>
                </a:solidFill>
                <a:latin typeface="Calibri"/>
                <a:ea typeface="Calibri"/>
                <a:cs typeface="Calibri"/>
                <a:sym typeface="Calibri"/>
              </a:rPr>
              <a:t> </a:t>
            </a:r>
            <a:endParaRPr sz="36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5"/>
          <p:cNvSpPr txBox="1"/>
          <p:nvPr/>
        </p:nvSpPr>
        <p:spPr>
          <a:xfrm>
            <a:off x="539050" y="922725"/>
            <a:ext cx="7474200" cy="3971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700">
                <a:solidFill>
                  <a:schemeClr val="dk1"/>
                </a:solidFill>
                <a:latin typeface="Trebuchet MS"/>
                <a:ea typeface="Trebuchet MS"/>
                <a:cs typeface="Trebuchet MS"/>
                <a:sym typeface="Trebuchet MS"/>
              </a:rPr>
              <a:t>Carbohydrate Digestion: </a:t>
            </a:r>
            <a:endParaRPr b="1" sz="2300">
              <a:latin typeface="Trebuchet MS"/>
              <a:ea typeface="Trebuchet MS"/>
              <a:cs typeface="Trebuchet MS"/>
              <a:sym typeface="Trebuchet MS"/>
            </a:endParaRPr>
          </a:p>
          <a:p>
            <a:pPr indent="0" lvl="0" marL="0" marR="0" rtl="0" algn="l">
              <a:spcBef>
                <a:spcPts val="0"/>
              </a:spcBef>
              <a:spcAft>
                <a:spcPts val="0"/>
              </a:spcAft>
              <a:buNone/>
            </a:pPr>
            <a:r>
              <a:t/>
            </a:r>
            <a:endParaRPr sz="2700">
              <a:solidFill>
                <a:schemeClr val="dk1"/>
              </a:solidFill>
              <a:latin typeface="Trebuchet MS"/>
              <a:ea typeface="Trebuchet MS"/>
              <a:cs typeface="Trebuchet MS"/>
              <a:sym typeface="Trebuchet MS"/>
            </a:endParaRPr>
          </a:p>
          <a:p>
            <a:pPr indent="0" lvl="0" marL="0" marR="0" rtl="0" algn="l">
              <a:spcBef>
                <a:spcPts val="0"/>
              </a:spcBef>
              <a:spcAft>
                <a:spcPts val="0"/>
              </a:spcAft>
              <a:buNone/>
            </a:pPr>
            <a:r>
              <a:rPr lang="en-US" sz="1800">
                <a:solidFill>
                  <a:schemeClr val="dk1"/>
                </a:solidFill>
                <a:latin typeface="Trebuchet MS"/>
                <a:ea typeface="Trebuchet MS"/>
                <a:cs typeface="Trebuchet MS"/>
                <a:sym typeface="Trebuchet MS"/>
              </a:rPr>
              <a:t>As we learnt earlier carbohydrates can be classed as three molecules </a:t>
            </a:r>
            <a:endParaRPr>
              <a:latin typeface="Trebuchet MS"/>
              <a:ea typeface="Trebuchet MS"/>
              <a:cs typeface="Trebuchet MS"/>
              <a:sym typeface="Trebuchet MS"/>
            </a:endParaRPr>
          </a:p>
          <a:p>
            <a:pPr indent="0" lvl="0" marL="0" marR="0" rtl="0" algn="l">
              <a:spcBef>
                <a:spcPts val="0"/>
              </a:spcBef>
              <a:spcAft>
                <a:spcPts val="0"/>
              </a:spcAft>
              <a:buNone/>
            </a:pPr>
            <a:r>
              <a:t/>
            </a:r>
            <a:endParaRPr sz="1800">
              <a:solidFill>
                <a:schemeClr val="dk1"/>
              </a:solidFill>
              <a:latin typeface="Trebuchet MS"/>
              <a:ea typeface="Trebuchet MS"/>
              <a:cs typeface="Trebuchet MS"/>
              <a:sym typeface="Trebuchet MS"/>
            </a:endParaRPr>
          </a:p>
          <a:p>
            <a:pPr indent="-342900" lvl="0" marL="457200" marR="0" rtl="0" algn="l">
              <a:spcBef>
                <a:spcPts val="0"/>
              </a:spcBef>
              <a:spcAft>
                <a:spcPts val="0"/>
              </a:spcAft>
              <a:buClr>
                <a:schemeClr val="dk1"/>
              </a:buClr>
              <a:buSzPts val="1800"/>
              <a:buFont typeface="Trebuchet MS"/>
              <a:buChar char="●"/>
            </a:pPr>
            <a:r>
              <a:rPr lang="en-US" sz="1800">
                <a:solidFill>
                  <a:schemeClr val="dk1"/>
                </a:solidFill>
                <a:latin typeface="Trebuchet MS"/>
                <a:ea typeface="Trebuchet MS"/>
                <a:cs typeface="Trebuchet MS"/>
                <a:sym typeface="Trebuchet MS"/>
              </a:rPr>
              <a:t>Polysaccharides</a:t>
            </a:r>
            <a:endParaRPr>
              <a:latin typeface="Trebuchet MS"/>
              <a:ea typeface="Trebuchet MS"/>
              <a:cs typeface="Trebuchet MS"/>
              <a:sym typeface="Trebuchet MS"/>
            </a:endParaRPr>
          </a:p>
          <a:p>
            <a:pPr indent="-342900" lvl="0" marL="457200" marR="0" rtl="0" algn="l">
              <a:spcBef>
                <a:spcPts val="0"/>
              </a:spcBef>
              <a:spcAft>
                <a:spcPts val="0"/>
              </a:spcAft>
              <a:buClr>
                <a:schemeClr val="dk1"/>
              </a:buClr>
              <a:buSzPts val="1800"/>
              <a:buFont typeface="Trebuchet MS"/>
              <a:buChar char="●"/>
            </a:pPr>
            <a:r>
              <a:t/>
            </a:r>
            <a:endParaRPr sz="1800">
              <a:solidFill>
                <a:schemeClr val="dk1"/>
              </a:solidFill>
              <a:latin typeface="Trebuchet MS"/>
              <a:ea typeface="Trebuchet MS"/>
              <a:cs typeface="Trebuchet MS"/>
              <a:sym typeface="Trebuchet MS"/>
            </a:endParaRPr>
          </a:p>
          <a:p>
            <a:pPr indent="-342900" lvl="0" marL="457200" marR="0" rtl="0" algn="l">
              <a:spcBef>
                <a:spcPts val="0"/>
              </a:spcBef>
              <a:spcAft>
                <a:spcPts val="0"/>
              </a:spcAft>
              <a:buClr>
                <a:schemeClr val="dk1"/>
              </a:buClr>
              <a:buSzPts val="1800"/>
              <a:buFont typeface="Trebuchet MS"/>
              <a:buChar char="●"/>
            </a:pPr>
            <a:r>
              <a:rPr lang="en-US" sz="1800">
                <a:solidFill>
                  <a:schemeClr val="dk1"/>
                </a:solidFill>
                <a:latin typeface="Trebuchet MS"/>
                <a:ea typeface="Trebuchet MS"/>
                <a:cs typeface="Trebuchet MS"/>
                <a:sym typeface="Trebuchet MS"/>
              </a:rPr>
              <a:t>Disaccharides</a:t>
            </a:r>
            <a:endParaRPr>
              <a:latin typeface="Trebuchet MS"/>
              <a:ea typeface="Trebuchet MS"/>
              <a:cs typeface="Trebuchet MS"/>
              <a:sym typeface="Trebuchet MS"/>
            </a:endParaRPr>
          </a:p>
          <a:p>
            <a:pPr indent="-342900" lvl="0" marL="457200" marR="0" rtl="0" algn="l">
              <a:spcBef>
                <a:spcPts val="0"/>
              </a:spcBef>
              <a:spcAft>
                <a:spcPts val="0"/>
              </a:spcAft>
              <a:buClr>
                <a:schemeClr val="dk1"/>
              </a:buClr>
              <a:buSzPts val="1800"/>
              <a:buFont typeface="Trebuchet MS"/>
              <a:buChar char="●"/>
            </a:pPr>
            <a:r>
              <a:t/>
            </a:r>
            <a:endParaRPr sz="1800">
              <a:solidFill>
                <a:schemeClr val="dk1"/>
              </a:solidFill>
              <a:latin typeface="Trebuchet MS"/>
              <a:ea typeface="Trebuchet MS"/>
              <a:cs typeface="Trebuchet MS"/>
              <a:sym typeface="Trebuchet MS"/>
            </a:endParaRPr>
          </a:p>
          <a:p>
            <a:pPr indent="-342900" lvl="0" marL="457200" marR="0" rtl="0" algn="l">
              <a:spcBef>
                <a:spcPts val="0"/>
              </a:spcBef>
              <a:spcAft>
                <a:spcPts val="0"/>
              </a:spcAft>
              <a:buClr>
                <a:schemeClr val="dk1"/>
              </a:buClr>
              <a:buSzPts val="1800"/>
              <a:buFont typeface="Trebuchet MS"/>
              <a:buChar char="●"/>
            </a:pPr>
            <a:r>
              <a:rPr lang="en-US" sz="1800">
                <a:solidFill>
                  <a:schemeClr val="dk1"/>
                </a:solidFill>
                <a:latin typeface="Trebuchet MS"/>
                <a:ea typeface="Trebuchet MS"/>
                <a:cs typeface="Trebuchet MS"/>
                <a:sym typeface="Trebuchet MS"/>
              </a:rPr>
              <a:t>Monosaccharides </a:t>
            </a:r>
            <a:endParaRPr>
              <a:latin typeface="Trebuchet MS"/>
              <a:ea typeface="Trebuchet MS"/>
              <a:cs typeface="Trebuchet MS"/>
              <a:sym typeface="Trebuchet MS"/>
            </a:endParaRPr>
          </a:p>
          <a:p>
            <a:pPr indent="0" lvl="0" marL="0" marR="0" rtl="0" algn="l">
              <a:spcBef>
                <a:spcPts val="0"/>
              </a:spcBef>
              <a:spcAft>
                <a:spcPts val="0"/>
              </a:spcAft>
              <a:buNone/>
            </a:pPr>
            <a:r>
              <a:t/>
            </a:r>
            <a:endParaRPr sz="1800">
              <a:solidFill>
                <a:schemeClr val="dk1"/>
              </a:solidFill>
              <a:latin typeface="Trebuchet MS"/>
              <a:ea typeface="Trebuchet MS"/>
              <a:cs typeface="Trebuchet MS"/>
              <a:sym typeface="Trebuchet MS"/>
            </a:endParaRPr>
          </a:p>
          <a:p>
            <a:pPr indent="0" lvl="0" marL="0" marR="0" rtl="0" algn="l">
              <a:spcBef>
                <a:spcPts val="0"/>
              </a:spcBef>
              <a:spcAft>
                <a:spcPts val="0"/>
              </a:spcAft>
              <a:buNone/>
            </a:pPr>
            <a:r>
              <a:rPr lang="en-US" sz="1800">
                <a:solidFill>
                  <a:schemeClr val="dk1"/>
                </a:solidFill>
                <a:latin typeface="Trebuchet MS"/>
                <a:ea typeface="Trebuchet MS"/>
                <a:cs typeface="Trebuchet MS"/>
                <a:sym typeface="Trebuchet MS"/>
              </a:rPr>
              <a:t>Most of the carbohydrate that we eat is in the polysaccharide form. </a:t>
            </a:r>
            <a:endParaRPr>
              <a:latin typeface="Trebuchet MS"/>
              <a:ea typeface="Trebuchet MS"/>
              <a:cs typeface="Trebuchet MS"/>
              <a:sym typeface="Trebuchet MS"/>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27" name="Google Shape;227;p25"/>
          <p:cNvPicPr preferRelativeResize="0"/>
          <p:nvPr/>
        </p:nvPicPr>
        <p:blipFill rotWithShape="1">
          <a:blip r:embed="rId3">
            <a:alphaModFix/>
          </a:blip>
          <a:srcRect b="0" l="0" r="0" t="0"/>
          <a:stretch/>
        </p:blipFill>
        <p:spPr>
          <a:xfrm>
            <a:off x="2452025" y="4276725"/>
            <a:ext cx="2743200" cy="2581275"/>
          </a:xfrm>
          <a:prstGeom prst="rect">
            <a:avLst/>
          </a:prstGeom>
          <a:noFill/>
          <a:ln>
            <a:noFill/>
          </a:ln>
        </p:spPr>
      </p:pic>
      <p:sp>
        <p:nvSpPr>
          <p:cNvPr id="228" name="Google Shape;228;p25"/>
          <p:cNvSpPr txBox="1"/>
          <p:nvPr/>
        </p:nvSpPr>
        <p:spPr>
          <a:xfrm>
            <a:off x="5195225" y="5116725"/>
            <a:ext cx="34290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Polysaccharide chain</a:t>
            </a:r>
            <a:r>
              <a:rPr lang="en-US"/>
              <a:t>-</a:t>
            </a:r>
            <a:r>
              <a:rPr lang="en-US" sz="1800">
                <a:solidFill>
                  <a:schemeClr val="dk1"/>
                </a:solidFill>
                <a:latin typeface="Calibri"/>
                <a:ea typeface="Calibri"/>
                <a:cs typeface="Calibri"/>
                <a:sym typeface="Calibri"/>
              </a:rPr>
              <a:t>Many single sugar units together.</a:t>
            </a:r>
            <a:endParaRPr sz="1800">
              <a:solidFill>
                <a:schemeClr val="dk1"/>
              </a:solidFill>
              <a:latin typeface="Calibri"/>
              <a:ea typeface="Calibri"/>
              <a:cs typeface="Calibri"/>
              <a:sym typeface="Calibri"/>
            </a:endParaRPr>
          </a:p>
        </p:txBody>
      </p:sp>
      <p:pic>
        <p:nvPicPr>
          <p:cNvPr id="229" name="Google Shape;229;p25"/>
          <p:cNvPicPr preferRelativeResize="0"/>
          <p:nvPr/>
        </p:nvPicPr>
        <p:blipFill rotWithShape="1">
          <a:blip r:embed="rId4">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pic>
        <p:nvPicPr>
          <p:cNvPr id="234" name="Google Shape;234;p26"/>
          <p:cNvPicPr preferRelativeResize="0"/>
          <p:nvPr/>
        </p:nvPicPr>
        <p:blipFill rotWithShape="1">
          <a:blip r:embed="rId3">
            <a:alphaModFix/>
          </a:blip>
          <a:srcRect b="0" l="0" r="0" t="0"/>
          <a:stretch/>
        </p:blipFill>
        <p:spPr>
          <a:xfrm>
            <a:off x="533400" y="3200400"/>
            <a:ext cx="2438400" cy="2222764"/>
          </a:xfrm>
          <a:prstGeom prst="rect">
            <a:avLst/>
          </a:prstGeom>
          <a:noFill/>
          <a:ln>
            <a:noFill/>
          </a:ln>
        </p:spPr>
      </p:pic>
      <p:sp>
        <p:nvSpPr>
          <p:cNvPr id="235" name="Google Shape;235;p26"/>
          <p:cNvSpPr txBox="1"/>
          <p:nvPr/>
        </p:nvSpPr>
        <p:spPr>
          <a:xfrm>
            <a:off x="457200" y="951000"/>
            <a:ext cx="8229600" cy="2478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100">
                <a:solidFill>
                  <a:schemeClr val="dk1"/>
                </a:solidFill>
                <a:latin typeface="Trebuchet MS"/>
                <a:ea typeface="Trebuchet MS"/>
                <a:cs typeface="Trebuchet MS"/>
                <a:sym typeface="Trebuchet MS"/>
              </a:rPr>
              <a:t>Polysaccharide chains must be converted to monosaccharide units so that they can be absorbed. </a:t>
            </a:r>
            <a:endParaRPr sz="1300">
              <a:latin typeface="Trebuchet MS"/>
              <a:ea typeface="Trebuchet MS"/>
              <a:cs typeface="Trebuchet MS"/>
              <a:sym typeface="Trebuchet MS"/>
            </a:endParaRPr>
          </a:p>
          <a:p>
            <a:pPr indent="0" lvl="0" marL="0" marR="0" rtl="0" algn="l">
              <a:spcBef>
                <a:spcPts val="0"/>
              </a:spcBef>
              <a:spcAft>
                <a:spcPts val="0"/>
              </a:spcAft>
              <a:buNone/>
            </a:pPr>
            <a:r>
              <a:rPr lang="en-US" sz="3100">
                <a:solidFill>
                  <a:schemeClr val="dk1"/>
                </a:solidFill>
                <a:latin typeface="Trebuchet MS"/>
                <a:ea typeface="Trebuchet MS"/>
                <a:cs typeface="Trebuchet MS"/>
                <a:sym typeface="Trebuchet MS"/>
              </a:rPr>
              <a:t> </a:t>
            </a:r>
            <a:endParaRPr sz="1300">
              <a:latin typeface="Trebuchet MS"/>
              <a:ea typeface="Trebuchet MS"/>
              <a:cs typeface="Trebuchet MS"/>
              <a:sym typeface="Trebuchet MS"/>
            </a:endParaRPr>
          </a:p>
          <a:p>
            <a:pPr indent="0" lvl="0" marL="0" marR="0" rtl="0" algn="l">
              <a:spcBef>
                <a:spcPts val="0"/>
              </a:spcBef>
              <a:spcAft>
                <a:spcPts val="0"/>
              </a:spcAft>
              <a:buNone/>
            </a:pPr>
            <a:r>
              <a:rPr lang="en-US" sz="3100">
                <a:solidFill>
                  <a:schemeClr val="dk1"/>
                </a:solidFill>
                <a:latin typeface="Trebuchet MS"/>
                <a:ea typeface="Trebuchet MS"/>
                <a:cs typeface="Trebuchet MS"/>
                <a:sym typeface="Trebuchet MS"/>
              </a:rPr>
              <a:t>The main aim of digestion is to do this.</a:t>
            </a:r>
            <a:endParaRPr sz="3100">
              <a:solidFill>
                <a:schemeClr val="dk1"/>
              </a:solidFill>
              <a:latin typeface="Trebuchet MS"/>
              <a:ea typeface="Trebuchet MS"/>
              <a:cs typeface="Trebuchet MS"/>
              <a:sym typeface="Trebuchet MS"/>
            </a:endParaRPr>
          </a:p>
        </p:txBody>
      </p:sp>
      <p:pic>
        <p:nvPicPr>
          <p:cNvPr id="236" name="Google Shape;236;p26"/>
          <p:cNvPicPr preferRelativeResize="0"/>
          <p:nvPr/>
        </p:nvPicPr>
        <p:blipFill rotWithShape="1">
          <a:blip r:embed="rId4">
            <a:alphaModFix/>
          </a:blip>
          <a:srcRect b="0" l="0" r="0" t="0"/>
          <a:stretch/>
        </p:blipFill>
        <p:spPr>
          <a:xfrm>
            <a:off x="5562600" y="3276600"/>
            <a:ext cx="2971800" cy="2216468"/>
          </a:xfrm>
          <a:prstGeom prst="rect">
            <a:avLst/>
          </a:prstGeom>
          <a:noFill/>
          <a:ln>
            <a:noFill/>
          </a:ln>
        </p:spPr>
      </p:pic>
      <p:cxnSp>
        <p:nvCxnSpPr>
          <p:cNvPr id="237" name="Google Shape;237;p26"/>
          <p:cNvCxnSpPr/>
          <p:nvPr/>
        </p:nvCxnSpPr>
        <p:spPr>
          <a:xfrm>
            <a:off x="3124200" y="4191000"/>
            <a:ext cx="2286000" cy="0"/>
          </a:xfrm>
          <a:prstGeom prst="straightConnector1">
            <a:avLst/>
          </a:prstGeom>
          <a:noFill/>
          <a:ln cap="flat" cmpd="sng" w="53975">
            <a:solidFill>
              <a:schemeClr val="accent1"/>
            </a:solidFill>
            <a:prstDash val="solid"/>
            <a:miter lim="800000"/>
            <a:headEnd len="sm" w="sm" type="none"/>
            <a:tailEnd len="med" w="med" type="stealth"/>
          </a:ln>
        </p:spPr>
      </p:cxnSp>
      <p:sp>
        <p:nvSpPr>
          <p:cNvPr id="238" name="Google Shape;238;p26"/>
          <p:cNvSpPr txBox="1"/>
          <p:nvPr/>
        </p:nvSpPr>
        <p:spPr>
          <a:xfrm>
            <a:off x="533400" y="5715000"/>
            <a:ext cx="2362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Polysaccharide unit</a:t>
            </a:r>
            <a:endParaRPr sz="1800">
              <a:solidFill>
                <a:schemeClr val="dk1"/>
              </a:solidFill>
              <a:latin typeface="Calibri"/>
              <a:ea typeface="Calibri"/>
              <a:cs typeface="Calibri"/>
              <a:sym typeface="Calibri"/>
            </a:endParaRPr>
          </a:p>
        </p:txBody>
      </p:sp>
      <p:sp>
        <p:nvSpPr>
          <p:cNvPr id="239" name="Google Shape;239;p26"/>
          <p:cNvSpPr txBox="1"/>
          <p:nvPr/>
        </p:nvSpPr>
        <p:spPr>
          <a:xfrm>
            <a:off x="5638800" y="5638800"/>
            <a:ext cx="28956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Monosaccharide unit</a:t>
            </a:r>
            <a:endParaRPr sz="1800">
              <a:solidFill>
                <a:schemeClr val="dk1"/>
              </a:solidFill>
              <a:latin typeface="Calibri"/>
              <a:ea typeface="Calibri"/>
              <a:cs typeface="Calibri"/>
              <a:sym typeface="Calibri"/>
            </a:endParaRPr>
          </a:p>
        </p:txBody>
      </p:sp>
      <p:pic>
        <p:nvPicPr>
          <p:cNvPr id="240" name="Google Shape;240;p26"/>
          <p:cNvPicPr preferRelativeResize="0"/>
          <p:nvPr/>
        </p:nvPicPr>
        <p:blipFill rotWithShape="1">
          <a:blip r:embed="rId5">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27"/>
          <p:cNvSpPr txBox="1"/>
          <p:nvPr/>
        </p:nvSpPr>
        <p:spPr>
          <a:xfrm>
            <a:off x="228600" y="1063225"/>
            <a:ext cx="8686800" cy="3140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Trebuchet MS"/>
                <a:ea typeface="Trebuchet MS"/>
                <a:cs typeface="Trebuchet MS"/>
                <a:sym typeface="Trebuchet MS"/>
              </a:rPr>
              <a:t>Digestion begins in the mouth:</a:t>
            </a:r>
            <a:endParaRPr b="1">
              <a:latin typeface="Trebuchet MS"/>
              <a:ea typeface="Trebuchet MS"/>
              <a:cs typeface="Trebuchet MS"/>
              <a:sym typeface="Trebuchet MS"/>
            </a:endParaRPr>
          </a:p>
          <a:p>
            <a:pPr indent="0" lvl="0" marL="0" marR="0" rtl="0" algn="l">
              <a:spcBef>
                <a:spcPts val="0"/>
              </a:spcBef>
              <a:spcAft>
                <a:spcPts val="0"/>
              </a:spcAft>
              <a:buNone/>
            </a:pPr>
            <a:r>
              <a:t/>
            </a:r>
            <a:endParaRPr sz="1800">
              <a:solidFill>
                <a:schemeClr val="dk1"/>
              </a:solidFill>
              <a:latin typeface="Trebuchet MS"/>
              <a:ea typeface="Trebuchet MS"/>
              <a:cs typeface="Trebuchet MS"/>
              <a:sym typeface="Trebuchet MS"/>
            </a:endParaRPr>
          </a:p>
          <a:p>
            <a:pPr indent="0" lvl="0" marL="0" marR="0" rtl="0" algn="l">
              <a:spcBef>
                <a:spcPts val="0"/>
              </a:spcBef>
              <a:spcAft>
                <a:spcPts val="0"/>
              </a:spcAft>
              <a:buNone/>
            </a:pPr>
            <a:r>
              <a:rPr lang="en-US" sz="1800">
                <a:solidFill>
                  <a:schemeClr val="dk1"/>
                </a:solidFill>
                <a:latin typeface="Trebuchet MS"/>
                <a:ea typeface="Trebuchet MS"/>
                <a:cs typeface="Trebuchet MS"/>
                <a:sym typeface="Trebuchet MS"/>
              </a:rPr>
              <a:t>The enzyme in saliva called </a:t>
            </a:r>
            <a:r>
              <a:rPr b="1" lang="en-US" sz="1800">
                <a:solidFill>
                  <a:schemeClr val="dk1"/>
                </a:solidFill>
                <a:latin typeface="Trebuchet MS"/>
                <a:ea typeface="Trebuchet MS"/>
                <a:cs typeface="Trebuchet MS"/>
                <a:sym typeface="Trebuchet MS"/>
              </a:rPr>
              <a:t>S</a:t>
            </a:r>
            <a:r>
              <a:rPr b="1" lang="en-US" sz="1800">
                <a:solidFill>
                  <a:schemeClr val="dk1"/>
                </a:solidFill>
                <a:latin typeface="Trebuchet MS"/>
                <a:ea typeface="Trebuchet MS"/>
                <a:cs typeface="Trebuchet MS"/>
                <a:sym typeface="Trebuchet MS"/>
              </a:rPr>
              <a:t>alivary Amylas</a:t>
            </a:r>
            <a:r>
              <a:rPr lang="en-US" sz="1800">
                <a:solidFill>
                  <a:schemeClr val="dk1"/>
                </a:solidFill>
                <a:latin typeface="Trebuchet MS"/>
                <a:ea typeface="Trebuchet MS"/>
                <a:cs typeface="Trebuchet MS"/>
                <a:sym typeface="Trebuchet MS"/>
              </a:rPr>
              <a:t>e takes starch, which is a polysaccharide and  converts it to maltose which is a disaccharide unit. The pH of the mouth is </a:t>
            </a:r>
            <a:r>
              <a:rPr b="1" lang="en-US" sz="1800">
                <a:solidFill>
                  <a:schemeClr val="dk1"/>
                </a:solidFill>
                <a:latin typeface="Trebuchet MS"/>
                <a:ea typeface="Trebuchet MS"/>
                <a:cs typeface="Trebuchet MS"/>
                <a:sym typeface="Trebuchet MS"/>
              </a:rPr>
              <a:t>neutral</a:t>
            </a:r>
            <a:r>
              <a:rPr lang="en-US" sz="1800">
                <a:solidFill>
                  <a:schemeClr val="dk1"/>
                </a:solidFill>
                <a:latin typeface="Trebuchet MS"/>
                <a:ea typeface="Trebuchet MS"/>
                <a:cs typeface="Trebuchet MS"/>
                <a:sym typeface="Trebuchet MS"/>
              </a:rPr>
              <a:t> to slightly alkaline. Salivary amylase works best at these conditions, it is specific as such it will not work on protein or fats these are broken down by other enzymes at other parts of the digestive system. </a:t>
            </a:r>
            <a:endParaRPr>
              <a:latin typeface="Trebuchet MS"/>
              <a:ea typeface="Trebuchet MS"/>
              <a:cs typeface="Trebuchet MS"/>
              <a:sym typeface="Trebuchet MS"/>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46" name="Google Shape;246;p27"/>
          <p:cNvPicPr preferRelativeResize="0"/>
          <p:nvPr/>
        </p:nvPicPr>
        <p:blipFill rotWithShape="1">
          <a:blip r:embed="rId3">
            <a:alphaModFix/>
          </a:blip>
          <a:srcRect b="0" l="0" r="0" t="0"/>
          <a:stretch/>
        </p:blipFill>
        <p:spPr>
          <a:xfrm>
            <a:off x="304800" y="3048000"/>
            <a:ext cx="2804300" cy="2340500"/>
          </a:xfrm>
          <a:prstGeom prst="rect">
            <a:avLst/>
          </a:prstGeom>
          <a:noFill/>
          <a:ln>
            <a:noFill/>
          </a:ln>
        </p:spPr>
      </p:pic>
      <p:pic>
        <p:nvPicPr>
          <p:cNvPr id="247" name="Google Shape;247;p27"/>
          <p:cNvPicPr preferRelativeResize="0"/>
          <p:nvPr/>
        </p:nvPicPr>
        <p:blipFill rotWithShape="1">
          <a:blip r:embed="rId4">
            <a:alphaModFix/>
          </a:blip>
          <a:srcRect b="0" l="0" r="0" t="0"/>
          <a:stretch/>
        </p:blipFill>
        <p:spPr>
          <a:xfrm>
            <a:off x="5791200" y="3048000"/>
            <a:ext cx="3124200" cy="2430628"/>
          </a:xfrm>
          <a:prstGeom prst="rect">
            <a:avLst/>
          </a:prstGeom>
          <a:noFill/>
          <a:ln>
            <a:noFill/>
          </a:ln>
        </p:spPr>
      </p:pic>
      <p:cxnSp>
        <p:nvCxnSpPr>
          <p:cNvPr id="248" name="Google Shape;248;p27"/>
          <p:cNvCxnSpPr/>
          <p:nvPr/>
        </p:nvCxnSpPr>
        <p:spPr>
          <a:xfrm>
            <a:off x="3429000" y="4038600"/>
            <a:ext cx="2209800" cy="0"/>
          </a:xfrm>
          <a:prstGeom prst="straightConnector1">
            <a:avLst/>
          </a:prstGeom>
          <a:noFill/>
          <a:ln cap="flat" cmpd="sng" w="50800">
            <a:solidFill>
              <a:schemeClr val="accent1"/>
            </a:solidFill>
            <a:prstDash val="solid"/>
            <a:miter lim="800000"/>
            <a:headEnd len="sm" w="sm" type="none"/>
            <a:tailEnd len="med" w="med" type="stealth"/>
          </a:ln>
        </p:spPr>
      </p:cxnSp>
      <p:sp>
        <p:nvSpPr>
          <p:cNvPr id="249" name="Google Shape;249;p27"/>
          <p:cNvSpPr txBox="1"/>
          <p:nvPr/>
        </p:nvSpPr>
        <p:spPr>
          <a:xfrm>
            <a:off x="457200" y="5478625"/>
            <a:ext cx="29718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Polysaccharide </a:t>
            </a:r>
            <a:endParaRPr sz="1800">
              <a:solidFill>
                <a:schemeClr val="dk1"/>
              </a:solidFill>
              <a:latin typeface="Calibri"/>
              <a:ea typeface="Calibri"/>
              <a:cs typeface="Calibri"/>
              <a:sym typeface="Calibri"/>
            </a:endParaRPr>
          </a:p>
        </p:txBody>
      </p:sp>
      <p:sp>
        <p:nvSpPr>
          <p:cNvPr id="250" name="Google Shape;250;p27"/>
          <p:cNvSpPr txBox="1"/>
          <p:nvPr/>
        </p:nvSpPr>
        <p:spPr>
          <a:xfrm>
            <a:off x="5927300" y="5568725"/>
            <a:ext cx="32766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Disaccharide</a:t>
            </a:r>
            <a:endParaRPr sz="1800">
              <a:solidFill>
                <a:schemeClr val="dk1"/>
              </a:solidFill>
              <a:latin typeface="Calibri"/>
              <a:ea typeface="Calibri"/>
              <a:cs typeface="Calibri"/>
              <a:sym typeface="Calibri"/>
            </a:endParaRPr>
          </a:p>
        </p:txBody>
      </p:sp>
      <p:sp>
        <p:nvSpPr>
          <p:cNvPr id="251" name="Google Shape;251;p27"/>
          <p:cNvSpPr txBox="1"/>
          <p:nvPr/>
        </p:nvSpPr>
        <p:spPr>
          <a:xfrm>
            <a:off x="591950" y="5938050"/>
            <a:ext cx="16764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Starch </a:t>
            </a:r>
            <a:endParaRPr sz="1800">
              <a:solidFill>
                <a:schemeClr val="dk1"/>
              </a:solidFill>
              <a:latin typeface="Calibri"/>
              <a:ea typeface="Calibri"/>
              <a:cs typeface="Calibri"/>
              <a:sym typeface="Calibri"/>
            </a:endParaRPr>
          </a:p>
        </p:txBody>
      </p:sp>
      <p:sp>
        <p:nvSpPr>
          <p:cNvPr id="252" name="Google Shape;252;p27"/>
          <p:cNvSpPr txBox="1"/>
          <p:nvPr/>
        </p:nvSpPr>
        <p:spPr>
          <a:xfrm>
            <a:off x="5927300" y="5938038"/>
            <a:ext cx="22860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Maltose </a:t>
            </a:r>
            <a:endParaRPr sz="1800">
              <a:solidFill>
                <a:schemeClr val="dk1"/>
              </a:solidFill>
              <a:latin typeface="Calibri"/>
              <a:ea typeface="Calibri"/>
              <a:cs typeface="Calibri"/>
              <a:sym typeface="Calibri"/>
            </a:endParaRPr>
          </a:p>
        </p:txBody>
      </p:sp>
      <p:pic>
        <p:nvPicPr>
          <p:cNvPr id="253" name="Google Shape;253;p27"/>
          <p:cNvPicPr preferRelativeResize="0"/>
          <p:nvPr/>
        </p:nvPicPr>
        <p:blipFill rotWithShape="1">
          <a:blip r:embed="rId5">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pic>
        <p:nvPicPr>
          <p:cNvPr id="258" name="Google Shape;258;p28"/>
          <p:cNvPicPr preferRelativeResize="0"/>
          <p:nvPr/>
        </p:nvPicPr>
        <p:blipFill rotWithShape="1">
          <a:blip r:embed="rId3">
            <a:alphaModFix/>
          </a:blip>
          <a:srcRect b="0" l="0" r="0" t="0"/>
          <a:stretch/>
        </p:blipFill>
        <p:spPr>
          <a:xfrm>
            <a:off x="2667000" y="457201"/>
            <a:ext cx="3781425" cy="4953000"/>
          </a:xfrm>
          <a:prstGeom prst="rect">
            <a:avLst/>
          </a:prstGeom>
          <a:noFill/>
          <a:ln>
            <a:noFill/>
          </a:ln>
        </p:spPr>
      </p:pic>
      <p:sp>
        <p:nvSpPr>
          <p:cNvPr id="259" name="Google Shape;259;p28"/>
          <p:cNvSpPr txBox="1"/>
          <p:nvPr/>
        </p:nvSpPr>
        <p:spPr>
          <a:xfrm>
            <a:off x="1447800" y="5562600"/>
            <a:ext cx="6553200" cy="10772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chemeClr val="dk1"/>
                </a:solidFill>
                <a:latin typeface="Calibri"/>
                <a:ea typeface="Calibri"/>
                <a:cs typeface="Calibri"/>
                <a:sym typeface="Calibri"/>
              </a:rPr>
              <a:t>We will return to carbohydrate digestion later on </a:t>
            </a:r>
            <a:endParaRPr sz="3200">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29"/>
          <p:cNvSpPr txBox="1"/>
          <p:nvPr/>
        </p:nvSpPr>
        <p:spPr>
          <a:xfrm>
            <a:off x="342900" y="1108050"/>
            <a:ext cx="8252100" cy="5202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100">
                <a:solidFill>
                  <a:schemeClr val="dk1"/>
                </a:solidFill>
                <a:latin typeface="Trebuchet MS"/>
                <a:ea typeface="Trebuchet MS"/>
                <a:cs typeface="Trebuchet MS"/>
                <a:sym typeface="Trebuchet MS"/>
              </a:rPr>
              <a:t>Protein Digestion</a:t>
            </a:r>
            <a:endParaRPr b="1" sz="3100">
              <a:solidFill>
                <a:schemeClr val="dk1"/>
              </a:solidFill>
              <a:latin typeface="Trebuchet MS"/>
              <a:ea typeface="Trebuchet MS"/>
              <a:cs typeface="Trebuchet MS"/>
              <a:sym typeface="Trebuchet MS"/>
            </a:endParaRPr>
          </a:p>
          <a:p>
            <a:pPr indent="0" lvl="0" marL="0" marR="0" rtl="0" algn="ctr">
              <a:spcBef>
                <a:spcPts val="0"/>
              </a:spcBef>
              <a:spcAft>
                <a:spcPts val="0"/>
              </a:spcAft>
              <a:buNone/>
            </a:pPr>
            <a:r>
              <a:t/>
            </a:r>
            <a:endParaRPr sz="3100">
              <a:solidFill>
                <a:schemeClr val="dk1"/>
              </a:solidFill>
              <a:latin typeface="Trebuchet MS"/>
              <a:ea typeface="Trebuchet MS"/>
              <a:cs typeface="Trebuchet MS"/>
              <a:sym typeface="Trebuchet MS"/>
            </a:endParaRPr>
          </a:p>
          <a:p>
            <a:pPr indent="0" lvl="0" marL="0" marR="0" rtl="0" algn="l">
              <a:spcBef>
                <a:spcPts val="0"/>
              </a:spcBef>
              <a:spcAft>
                <a:spcPts val="0"/>
              </a:spcAft>
              <a:buNone/>
            </a:pPr>
            <a:r>
              <a:rPr lang="en-US" sz="3000">
                <a:solidFill>
                  <a:schemeClr val="dk1"/>
                </a:solidFill>
                <a:latin typeface="Trebuchet MS"/>
                <a:ea typeface="Trebuchet MS"/>
                <a:cs typeface="Trebuchet MS"/>
                <a:sym typeface="Trebuchet MS"/>
              </a:rPr>
              <a:t>Food enters the </a:t>
            </a:r>
            <a:r>
              <a:rPr b="1" lang="en-US" sz="3000">
                <a:solidFill>
                  <a:schemeClr val="dk1"/>
                </a:solidFill>
                <a:latin typeface="Trebuchet MS"/>
                <a:ea typeface="Trebuchet MS"/>
                <a:cs typeface="Trebuchet MS"/>
                <a:sym typeface="Trebuchet MS"/>
              </a:rPr>
              <a:t>stomach</a:t>
            </a:r>
            <a:r>
              <a:rPr lang="en-US" sz="3000">
                <a:solidFill>
                  <a:schemeClr val="dk1"/>
                </a:solidFill>
                <a:latin typeface="Trebuchet MS"/>
                <a:ea typeface="Trebuchet MS"/>
                <a:cs typeface="Trebuchet MS"/>
                <a:sym typeface="Trebuchet MS"/>
              </a:rPr>
              <a:t> from the oesophagus. It is here that protein digestion begins. The stomach walls secrete gastric juices that have dilute hydrochloric acid and the enzymes </a:t>
            </a:r>
            <a:r>
              <a:rPr b="1" lang="en-US" sz="3000">
                <a:solidFill>
                  <a:schemeClr val="dk1"/>
                </a:solidFill>
                <a:latin typeface="Trebuchet MS"/>
                <a:ea typeface="Trebuchet MS"/>
                <a:cs typeface="Trebuchet MS"/>
                <a:sym typeface="Trebuchet MS"/>
              </a:rPr>
              <a:t>pepsin </a:t>
            </a:r>
            <a:r>
              <a:rPr lang="en-US" sz="3000">
                <a:solidFill>
                  <a:schemeClr val="dk1"/>
                </a:solidFill>
                <a:latin typeface="Trebuchet MS"/>
                <a:ea typeface="Trebuchet MS"/>
                <a:cs typeface="Trebuchet MS"/>
                <a:sym typeface="Trebuchet MS"/>
              </a:rPr>
              <a:t>and </a:t>
            </a:r>
            <a:r>
              <a:rPr b="1" lang="en-US" sz="3000">
                <a:solidFill>
                  <a:schemeClr val="dk1"/>
                </a:solidFill>
                <a:latin typeface="Trebuchet MS"/>
                <a:ea typeface="Trebuchet MS"/>
                <a:cs typeface="Trebuchet MS"/>
                <a:sym typeface="Trebuchet MS"/>
              </a:rPr>
              <a:t>rennin</a:t>
            </a:r>
            <a:r>
              <a:rPr lang="en-US" sz="3000">
                <a:solidFill>
                  <a:schemeClr val="dk1"/>
                </a:solidFill>
                <a:latin typeface="Trebuchet MS"/>
                <a:ea typeface="Trebuchet MS"/>
                <a:cs typeface="Trebuchet MS"/>
                <a:sym typeface="Trebuchet MS"/>
              </a:rPr>
              <a:t>. The pH of the stomach is </a:t>
            </a:r>
            <a:r>
              <a:rPr b="1" lang="en-US" sz="3000">
                <a:solidFill>
                  <a:schemeClr val="dk1"/>
                </a:solidFill>
                <a:latin typeface="Trebuchet MS"/>
                <a:ea typeface="Trebuchet MS"/>
                <a:cs typeface="Trebuchet MS"/>
                <a:sym typeface="Trebuchet MS"/>
              </a:rPr>
              <a:t>acidic</a:t>
            </a:r>
            <a:r>
              <a:rPr lang="en-US" sz="3000">
                <a:solidFill>
                  <a:schemeClr val="dk1"/>
                </a:solidFill>
                <a:latin typeface="Trebuchet MS"/>
                <a:ea typeface="Trebuchet MS"/>
                <a:cs typeface="Trebuchet MS"/>
                <a:sym typeface="Trebuchet MS"/>
              </a:rPr>
              <a:t>. As such salivary amylase will not work. Pepsin and rennin work best in acidic conditions, they are used to begin the digestion of protein. </a:t>
            </a:r>
            <a:endParaRPr sz="3000">
              <a:solidFill>
                <a:schemeClr val="dk1"/>
              </a:solidFill>
              <a:latin typeface="Trebuchet MS"/>
              <a:ea typeface="Trebuchet MS"/>
              <a:cs typeface="Trebuchet MS"/>
              <a:sym typeface="Trebuchet MS"/>
            </a:endParaRPr>
          </a:p>
        </p:txBody>
      </p:sp>
      <p:pic>
        <p:nvPicPr>
          <p:cNvPr id="265" name="Google Shape;265;p29"/>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pic>
        <p:nvPicPr>
          <p:cNvPr id="270" name="Google Shape;270;p30"/>
          <p:cNvPicPr preferRelativeResize="0"/>
          <p:nvPr/>
        </p:nvPicPr>
        <p:blipFill rotWithShape="1">
          <a:blip r:embed="rId3">
            <a:alphaModFix/>
          </a:blip>
          <a:srcRect b="0" l="0" r="0" t="0"/>
          <a:stretch/>
        </p:blipFill>
        <p:spPr>
          <a:xfrm>
            <a:off x="5029200" y="4419600"/>
            <a:ext cx="3810000" cy="2076450"/>
          </a:xfrm>
          <a:prstGeom prst="rect">
            <a:avLst/>
          </a:prstGeom>
          <a:noFill/>
          <a:ln>
            <a:noFill/>
          </a:ln>
        </p:spPr>
      </p:pic>
      <p:sp>
        <p:nvSpPr>
          <p:cNvPr id="271" name="Google Shape;271;p30"/>
          <p:cNvSpPr txBox="1"/>
          <p:nvPr/>
        </p:nvSpPr>
        <p:spPr>
          <a:xfrm>
            <a:off x="5410200" y="3962400"/>
            <a:ext cx="3124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      Polypeptide Chain</a:t>
            </a:r>
            <a:endParaRPr sz="1800">
              <a:solidFill>
                <a:schemeClr val="dk1"/>
              </a:solidFill>
              <a:latin typeface="Calibri"/>
              <a:ea typeface="Calibri"/>
              <a:cs typeface="Calibri"/>
              <a:sym typeface="Calibri"/>
            </a:endParaRPr>
          </a:p>
        </p:txBody>
      </p:sp>
      <p:cxnSp>
        <p:nvCxnSpPr>
          <p:cNvPr id="272" name="Google Shape;272;p30"/>
          <p:cNvCxnSpPr/>
          <p:nvPr/>
        </p:nvCxnSpPr>
        <p:spPr>
          <a:xfrm>
            <a:off x="2133600" y="3276600"/>
            <a:ext cx="2819400" cy="1371600"/>
          </a:xfrm>
          <a:prstGeom prst="straightConnector1">
            <a:avLst/>
          </a:prstGeom>
          <a:noFill/>
          <a:ln cap="flat" cmpd="sng" w="50800">
            <a:solidFill>
              <a:schemeClr val="accent1"/>
            </a:solidFill>
            <a:prstDash val="solid"/>
            <a:miter lim="800000"/>
            <a:headEnd len="sm" w="sm" type="none"/>
            <a:tailEnd len="med" w="med" type="stealth"/>
          </a:ln>
        </p:spPr>
      </p:cxnSp>
      <p:pic>
        <p:nvPicPr>
          <p:cNvPr id="273" name="Google Shape;273;p30"/>
          <p:cNvPicPr preferRelativeResize="0"/>
          <p:nvPr/>
        </p:nvPicPr>
        <p:blipFill rotWithShape="1">
          <a:blip r:embed="rId4">
            <a:alphaModFix/>
          </a:blip>
          <a:srcRect b="0" l="0" r="0" t="0"/>
          <a:stretch/>
        </p:blipFill>
        <p:spPr>
          <a:xfrm>
            <a:off x="228600" y="152400"/>
            <a:ext cx="3228975" cy="3057525"/>
          </a:xfrm>
          <a:prstGeom prst="rect">
            <a:avLst/>
          </a:prstGeom>
          <a:noFill/>
          <a:ln>
            <a:noFill/>
          </a:ln>
        </p:spPr>
      </p:pic>
      <p:sp>
        <p:nvSpPr>
          <p:cNvPr id="274" name="Google Shape;274;p30"/>
          <p:cNvSpPr txBox="1"/>
          <p:nvPr/>
        </p:nvSpPr>
        <p:spPr>
          <a:xfrm>
            <a:off x="3657600" y="304800"/>
            <a:ext cx="1219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Trebuchet MS"/>
                <a:ea typeface="Trebuchet MS"/>
                <a:cs typeface="Trebuchet MS"/>
                <a:sym typeface="Trebuchet MS"/>
              </a:rPr>
              <a:t>Protein</a:t>
            </a:r>
            <a:endParaRPr sz="1800">
              <a:solidFill>
                <a:schemeClr val="dk1"/>
              </a:solidFill>
              <a:latin typeface="Trebuchet MS"/>
              <a:ea typeface="Trebuchet MS"/>
              <a:cs typeface="Trebuchet MS"/>
              <a:sym typeface="Trebuchet MS"/>
            </a:endParaRPr>
          </a:p>
        </p:txBody>
      </p:sp>
      <p:sp>
        <p:nvSpPr>
          <p:cNvPr id="275" name="Google Shape;275;p30"/>
          <p:cNvSpPr txBox="1"/>
          <p:nvPr/>
        </p:nvSpPr>
        <p:spPr>
          <a:xfrm>
            <a:off x="0" y="3962400"/>
            <a:ext cx="37338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Trebuchet MS"/>
                <a:ea typeface="Trebuchet MS"/>
                <a:cs typeface="Trebuchet MS"/>
                <a:sym typeface="Trebuchet MS"/>
              </a:rPr>
              <a:t>Pepsin in the stomach breaks the chain </a:t>
            </a:r>
            <a:endParaRPr sz="1800">
              <a:solidFill>
                <a:schemeClr val="dk1"/>
              </a:solidFill>
              <a:latin typeface="Trebuchet MS"/>
              <a:ea typeface="Trebuchet MS"/>
              <a:cs typeface="Trebuchet MS"/>
              <a:sym typeface="Trebuchet M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1"/>
          <p:cNvSpPr txBox="1"/>
          <p:nvPr/>
        </p:nvSpPr>
        <p:spPr>
          <a:xfrm>
            <a:off x="304800" y="1431825"/>
            <a:ext cx="8534400" cy="4787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100">
                <a:solidFill>
                  <a:schemeClr val="dk1"/>
                </a:solidFill>
                <a:latin typeface="Trebuchet MS"/>
                <a:ea typeface="Trebuchet MS"/>
                <a:cs typeface="Trebuchet MS"/>
                <a:sym typeface="Trebuchet MS"/>
              </a:rPr>
              <a:t>Proteins are broken down into </a:t>
            </a:r>
            <a:r>
              <a:rPr b="1" lang="en-US" sz="3100">
                <a:solidFill>
                  <a:schemeClr val="dk1"/>
                </a:solidFill>
                <a:latin typeface="Trebuchet MS"/>
                <a:ea typeface="Trebuchet MS"/>
                <a:cs typeface="Trebuchet MS"/>
                <a:sym typeface="Trebuchet MS"/>
              </a:rPr>
              <a:t>polypeptides</a:t>
            </a:r>
            <a:r>
              <a:rPr lang="en-US" sz="3100">
                <a:solidFill>
                  <a:schemeClr val="dk1"/>
                </a:solidFill>
                <a:latin typeface="Trebuchet MS"/>
                <a:ea typeface="Trebuchet MS"/>
                <a:cs typeface="Trebuchet MS"/>
                <a:sym typeface="Trebuchet MS"/>
              </a:rPr>
              <a:t> which are smaller chains of amino acids linked together.</a:t>
            </a:r>
            <a:endParaRPr sz="100">
              <a:latin typeface="Trebuchet MS"/>
              <a:ea typeface="Trebuchet MS"/>
              <a:cs typeface="Trebuchet MS"/>
              <a:sym typeface="Trebuchet MS"/>
            </a:endParaRPr>
          </a:p>
          <a:p>
            <a:pPr indent="0" lvl="0" marL="0" marR="0" rtl="0" algn="l">
              <a:spcBef>
                <a:spcPts val="0"/>
              </a:spcBef>
              <a:spcAft>
                <a:spcPts val="0"/>
              </a:spcAft>
              <a:buNone/>
            </a:pPr>
            <a:r>
              <a:t/>
            </a:r>
            <a:endParaRPr sz="3100">
              <a:solidFill>
                <a:schemeClr val="dk1"/>
              </a:solidFill>
              <a:latin typeface="Trebuchet MS"/>
              <a:ea typeface="Trebuchet MS"/>
              <a:cs typeface="Trebuchet MS"/>
              <a:sym typeface="Trebuchet MS"/>
            </a:endParaRPr>
          </a:p>
          <a:p>
            <a:pPr indent="0" lvl="0" marL="0" marR="0" rtl="0" algn="l">
              <a:spcBef>
                <a:spcPts val="0"/>
              </a:spcBef>
              <a:spcAft>
                <a:spcPts val="0"/>
              </a:spcAft>
              <a:buNone/>
            </a:pPr>
            <a:r>
              <a:rPr lang="en-US" sz="3100">
                <a:solidFill>
                  <a:schemeClr val="dk1"/>
                </a:solidFill>
                <a:latin typeface="Trebuchet MS"/>
                <a:ea typeface="Trebuchet MS"/>
                <a:cs typeface="Trebuchet MS"/>
                <a:sym typeface="Trebuchet MS"/>
              </a:rPr>
              <a:t>This is not the end product however as the polypeptide chain must become an </a:t>
            </a:r>
            <a:r>
              <a:rPr b="1" lang="en-US" sz="3100">
                <a:solidFill>
                  <a:schemeClr val="dk1"/>
                </a:solidFill>
                <a:latin typeface="Trebuchet MS"/>
                <a:ea typeface="Trebuchet MS"/>
                <a:cs typeface="Trebuchet MS"/>
                <a:sym typeface="Trebuchet MS"/>
              </a:rPr>
              <a:t>amino acid</a:t>
            </a:r>
            <a:r>
              <a:rPr lang="en-US" sz="3100">
                <a:solidFill>
                  <a:schemeClr val="dk1"/>
                </a:solidFill>
                <a:latin typeface="Trebuchet MS"/>
                <a:ea typeface="Trebuchet MS"/>
                <a:cs typeface="Trebuchet MS"/>
                <a:sym typeface="Trebuchet MS"/>
              </a:rPr>
              <a:t>, this occurs in the </a:t>
            </a:r>
            <a:r>
              <a:rPr b="1" lang="en-US" sz="3100">
                <a:solidFill>
                  <a:schemeClr val="dk1"/>
                </a:solidFill>
                <a:latin typeface="Trebuchet MS"/>
                <a:ea typeface="Trebuchet MS"/>
                <a:cs typeface="Trebuchet MS"/>
                <a:sym typeface="Trebuchet MS"/>
              </a:rPr>
              <a:t>duodenum</a:t>
            </a:r>
            <a:r>
              <a:rPr lang="en-US" sz="3100">
                <a:solidFill>
                  <a:schemeClr val="dk1"/>
                </a:solidFill>
                <a:latin typeface="Trebuchet MS"/>
                <a:ea typeface="Trebuchet MS"/>
                <a:cs typeface="Trebuchet MS"/>
                <a:sym typeface="Trebuchet MS"/>
              </a:rPr>
              <a:t>.</a:t>
            </a:r>
            <a:endParaRPr sz="100">
              <a:latin typeface="Trebuchet MS"/>
              <a:ea typeface="Trebuchet MS"/>
              <a:cs typeface="Trebuchet MS"/>
              <a:sym typeface="Trebuchet MS"/>
            </a:endParaRPr>
          </a:p>
          <a:p>
            <a:pPr indent="0" lvl="0" marL="0" marR="0" rtl="0" algn="l">
              <a:spcBef>
                <a:spcPts val="0"/>
              </a:spcBef>
              <a:spcAft>
                <a:spcPts val="0"/>
              </a:spcAft>
              <a:buNone/>
            </a:pPr>
            <a:r>
              <a:t/>
            </a:r>
            <a:endParaRPr sz="4400">
              <a:solidFill>
                <a:schemeClr val="dk1"/>
              </a:solidFill>
              <a:latin typeface="Calibri"/>
              <a:ea typeface="Calibri"/>
              <a:cs typeface="Calibri"/>
              <a:sym typeface="Calibri"/>
            </a:endParaRPr>
          </a:p>
          <a:p>
            <a:pPr indent="0" lvl="0" marL="0" marR="0" rtl="0" algn="l">
              <a:spcBef>
                <a:spcPts val="0"/>
              </a:spcBef>
              <a:spcAft>
                <a:spcPts val="0"/>
              </a:spcAft>
              <a:buNone/>
            </a:pPr>
            <a:r>
              <a:rPr lang="en-US" sz="4400">
                <a:solidFill>
                  <a:schemeClr val="dk1"/>
                </a:solidFill>
                <a:latin typeface="Calibri"/>
                <a:ea typeface="Calibri"/>
                <a:cs typeface="Calibri"/>
                <a:sym typeface="Calibri"/>
              </a:rPr>
              <a:t> </a:t>
            </a:r>
            <a:endParaRPr sz="4400">
              <a:solidFill>
                <a:schemeClr val="dk1"/>
              </a:solidFill>
              <a:latin typeface="Calibri"/>
              <a:ea typeface="Calibri"/>
              <a:cs typeface="Calibri"/>
              <a:sym typeface="Calibri"/>
            </a:endParaRPr>
          </a:p>
        </p:txBody>
      </p:sp>
      <p:pic>
        <p:nvPicPr>
          <p:cNvPr id="281" name="Google Shape;281;p31"/>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3"/>
          <p:cNvSpPr txBox="1"/>
          <p:nvPr/>
        </p:nvSpPr>
        <p:spPr>
          <a:xfrm>
            <a:off x="518425" y="846500"/>
            <a:ext cx="8382000" cy="5402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300">
                <a:solidFill>
                  <a:schemeClr val="dk1"/>
                </a:solidFill>
                <a:latin typeface="Trebuchet MS"/>
                <a:ea typeface="Trebuchet MS"/>
                <a:cs typeface="Trebuchet MS"/>
                <a:sym typeface="Trebuchet MS"/>
              </a:rPr>
              <a:t>The duodenum is the first part of the gut known as the </a:t>
            </a:r>
            <a:r>
              <a:rPr b="1" lang="en-US" sz="2300">
                <a:solidFill>
                  <a:schemeClr val="dk1"/>
                </a:solidFill>
                <a:latin typeface="Trebuchet MS"/>
                <a:ea typeface="Trebuchet MS"/>
                <a:cs typeface="Trebuchet MS"/>
                <a:sym typeface="Trebuchet MS"/>
              </a:rPr>
              <a:t>small intestine.</a:t>
            </a:r>
            <a:endParaRPr b="1" sz="1700">
              <a:latin typeface="Trebuchet MS"/>
              <a:ea typeface="Trebuchet MS"/>
              <a:cs typeface="Trebuchet MS"/>
              <a:sym typeface="Trebuchet MS"/>
            </a:endParaRPr>
          </a:p>
          <a:p>
            <a:pPr indent="0" lvl="0" marL="0" marR="0" rtl="0" algn="l">
              <a:spcBef>
                <a:spcPts val="0"/>
              </a:spcBef>
              <a:spcAft>
                <a:spcPts val="0"/>
              </a:spcAft>
              <a:buNone/>
            </a:pPr>
            <a:r>
              <a:t/>
            </a:r>
            <a:endParaRPr sz="2300">
              <a:solidFill>
                <a:schemeClr val="dk1"/>
              </a:solidFill>
              <a:latin typeface="Trebuchet MS"/>
              <a:ea typeface="Trebuchet MS"/>
              <a:cs typeface="Trebuchet MS"/>
              <a:sym typeface="Trebuchet MS"/>
            </a:endParaRPr>
          </a:p>
          <a:p>
            <a:pPr indent="0" lvl="0" marL="0" marR="0" rtl="0" algn="l">
              <a:spcBef>
                <a:spcPts val="0"/>
              </a:spcBef>
              <a:spcAft>
                <a:spcPts val="0"/>
              </a:spcAft>
              <a:buNone/>
            </a:pPr>
            <a:r>
              <a:rPr lang="en-US" sz="2300">
                <a:solidFill>
                  <a:schemeClr val="dk1"/>
                </a:solidFill>
                <a:latin typeface="Trebuchet MS"/>
                <a:ea typeface="Trebuchet MS"/>
                <a:cs typeface="Trebuchet MS"/>
                <a:sym typeface="Trebuchet MS"/>
              </a:rPr>
              <a:t>In the duodenum bile that is made in the liver and stored in the gall bladder.</a:t>
            </a:r>
            <a:endParaRPr sz="1700">
              <a:latin typeface="Trebuchet MS"/>
              <a:ea typeface="Trebuchet MS"/>
              <a:cs typeface="Trebuchet MS"/>
              <a:sym typeface="Trebuchet MS"/>
            </a:endParaRPr>
          </a:p>
          <a:p>
            <a:pPr indent="0" lvl="0" marL="0" marR="0" rtl="0" algn="l">
              <a:spcBef>
                <a:spcPts val="0"/>
              </a:spcBef>
              <a:spcAft>
                <a:spcPts val="0"/>
              </a:spcAft>
              <a:buNone/>
            </a:pPr>
            <a:r>
              <a:t/>
            </a:r>
            <a:endParaRPr sz="2300">
              <a:solidFill>
                <a:schemeClr val="dk1"/>
              </a:solidFill>
              <a:latin typeface="Trebuchet MS"/>
              <a:ea typeface="Trebuchet MS"/>
              <a:cs typeface="Trebuchet MS"/>
              <a:sym typeface="Trebuchet MS"/>
            </a:endParaRPr>
          </a:p>
          <a:p>
            <a:pPr indent="0" lvl="0" marL="0" marR="0" rtl="0" algn="l">
              <a:spcBef>
                <a:spcPts val="0"/>
              </a:spcBef>
              <a:spcAft>
                <a:spcPts val="0"/>
              </a:spcAft>
              <a:buNone/>
            </a:pPr>
            <a:r>
              <a:rPr lang="en-US" sz="2300">
                <a:solidFill>
                  <a:schemeClr val="dk1"/>
                </a:solidFill>
                <a:latin typeface="Trebuchet MS"/>
                <a:ea typeface="Trebuchet MS"/>
                <a:cs typeface="Trebuchet MS"/>
                <a:sym typeface="Trebuchet MS"/>
              </a:rPr>
              <a:t>Pancreatic juice is made by the pancreas. They are poured into the duodenum, Bile has sodium bicarbonate which neutralizes the acid from the stomach that makes the food acid.</a:t>
            </a:r>
            <a:endParaRPr sz="1700">
              <a:latin typeface="Trebuchet MS"/>
              <a:ea typeface="Trebuchet MS"/>
              <a:cs typeface="Trebuchet MS"/>
              <a:sym typeface="Trebuchet MS"/>
            </a:endParaRPr>
          </a:p>
          <a:p>
            <a:pPr indent="0" lvl="0" marL="0" marR="0" rtl="0" algn="l">
              <a:spcBef>
                <a:spcPts val="0"/>
              </a:spcBef>
              <a:spcAft>
                <a:spcPts val="0"/>
              </a:spcAft>
              <a:buNone/>
            </a:pPr>
            <a:r>
              <a:t/>
            </a:r>
            <a:endParaRPr sz="2300">
              <a:solidFill>
                <a:schemeClr val="dk1"/>
              </a:solidFill>
              <a:latin typeface="Trebuchet MS"/>
              <a:ea typeface="Trebuchet MS"/>
              <a:cs typeface="Trebuchet MS"/>
              <a:sym typeface="Trebuchet MS"/>
            </a:endParaRPr>
          </a:p>
          <a:p>
            <a:pPr indent="0" lvl="0" marL="0" marR="0" rtl="0" algn="l">
              <a:spcBef>
                <a:spcPts val="0"/>
              </a:spcBef>
              <a:spcAft>
                <a:spcPts val="0"/>
              </a:spcAft>
              <a:buNone/>
            </a:pPr>
            <a:r>
              <a:rPr lang="en-US" sz="2300">
                <a:solidFill>
                  <a:schemeClr val="dk1"/>
                </a:solidFill>
                <a:latin typeface="Trebuchet MS"/>
                <a:ea typeface="Trebuchet MS"/>
                <a:cs typeface="Trebuchet MS"/>
                <a:sym typeface="Trebuchet MS"/>
              </a:rPr>
              <a:t>The pH of the duodenum is now alkaline. </a:t>
            </a:r>
            <a:endParaRPr sz="1700">
              <a:latin typeface="Trebuchet MS"/>
              <a:ea typeface="Trebuchet MS"/>
              <a:cs typeface="Trebuchet MS"/>
              <a:sym typeface="Trebuchet MS"/>
            </a:endParaRPr>
          </a:p>
          <a:p>
            <a:pPr indent="0" lvl="0" marL="0" marR="0" rtl="0" algn="l">
              <a:spcBef>
                <a:spcPts val="0"/>
              </a:spcBef>
              <a:spcAft>
                <a:spcPts val="0"/>
              </a:spcAft>
              <a:buNone/>
            </a:pPr>
            <a:r>
              <a:t/>
            </a:r>
            <a:endParaRPr sz="2300">
              <a:solidFill>
                <a:schemeClr val="dk1"/>
              </a:solidFill>
              <a:latin typeface="Trebuchet MS"/>
              <a:ea typeface="Trebuchet MS"/>
              <a:cs typeface="Trebuchet MS"/>
              <a:sym typeface="Trebuchet MS"/>
            </a:endParaRPr>
          </a:p>
          <a:p>
            <a:pPr indent="0" lvl="0" marL="0" marR="0" rtl="0" algn="l">
              <a:spcBef>
                <a:spcPts val="0"/>
              </a:spcBef>
              <a:spcAft>
                <a:spcPts val="0"/>
              </a:spcAft>
              <a:buNone/>
            </a:pPr>
            <a:r>
              <a:rPr lang="en-US" sz="2300">
                <a:solidFill>
                  <a:schemeClr val="dk1"/>
                </a:solidFill>
                <a:latin typeface="Trebuchet MS"/>
                <a:ea typeface="Trebuchet MS"/>
                <a:cs typeface="Trebuchet MS"/>
                <a:sym typeface="Trebuchet MS"/>
              </a:rPr>
              <a:t>Pepsin and rennin cannot work here. Pepsin and rennin only work in acidic environments.  </a:t>
            </a:r>
            <a:endParaRPr sz="2300">
              <a:solidFill>
                <a:schemeClr val="dk1"/>
              </a:solidFill>
              <a:latin typeface="Trebuchet MS"/>
              <a:ea typeface="Trebuchet MS"/>
              <a:cs typeface="Trebuchet MS"/>
              <a:sym typeface="Trebuchet M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pic>
        <p:nvPicPr>
          <p:cNvPr id="291" name="Google Shape;291;g28dd6c6a2d6_0_3"/>
          <p:cNvPicPr preferRelativeResize="0"/>
          <p:nvPr/>
        </p:nvPicPr>
        <p:blipFill rotWithShape="1">
          <a:blip r:embed="rId3">
            <a:alphaModFix/>
          </a:blip>
          <a:srcRect b="7205" l="15901" r="18200" t="31055"/>
          <a:stretch/>
        </p:blipFill>
        <p:spPr>
          <a:xfrm>
            <a:off x="52413" y="449200"/>
            <a:ext cx="9039174" cy="4761675"/>
          </a:xfrm>
          <a:prstGeom prst="rect">
            <a:avLst/>
          </a:prstGeom>
          <a:noFill/>
          <a:ln>
            <a:noFill/>
          </a:ln>
        </p:spPr>
      </p:pic>
      <p:sp>
        <p:nvSpPr>
          <p:cNvPr id="292" name="Google Shape;292;g28dd6c6a2d6_0_3"/>
          <p:cNvSpPr txBox="1"/>
          <p:nvPr/>
        </p:nvSpPr>
        <p:spPr>
          <a:xfrm>
            <a:off x="239575" y="5579575"/>
            <a:ext cx="66183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Trebuchet MS"/>
                <a:ea typeface="Trebuchet MS"/>
                <a:cs typeface="Trebuchet MS"/>
                <a:sym typeface="Trebuchet MS"/>
              </a:rPr>
              <a:t>Source:  Concise Revision Course: Human and Social Biology</a:t>
            </a:r>
            <a:endParaRPr sz="1800">
              <a:solidFill>
                <a:schemeClr val="dk1"/>
              </a:solidFill>
              <a:latin typeface="Trebuchet MS"/>
              <a:ea typeface="Trebuchet MS"/>
              <a:cs typeface="Trebuchet MS"/>
              <a:sym typeface="Trebuchet M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g28dd6c6a2d6_0_12"/>
          <p:cNvSpPr txBox="1"/>
          <p:nvPr/>
        </p:nvSpPr>
        <p:spPr>
          <a:xfrm>
            <a:off x="254550" y="5684400"/>
            <a:ext cx="66183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Trebuchet MS"/>
                <a:ea typeface="Trebuchet MS"/>
                <a:cs typeface="Trebuchet MS"/>
                <a:sym typeface="Trebuchet MS"/>
              </a:rPr>
              <a:t>Source:  Concise Revision Course: Human and Social Biology</a:t>
            </a:r>
            <a:endParaRPr sz="1800">
              <a:solidFill>
                <a:schemeClr val="dk1"/>
              </a:solidFill>
              <a:latin typeface="Trebuchet MS"/>
              <a:ea typeface="Trebuchet MS"/>
              <a:cs typeface="Trebuchet MS"/>
              <a:sym typeface="Trebuchet MS"/>
            </a:endParaRPr>
          </a:p>
        </p:txBody>
      </p:sp>
      <p:pic>
        <p:nvPicPr>
          <p:cNvPr id="298" name="Google Shape;298;g28dd6c6a2d6_0_12"/>
          <p:cNvPicPr preferRelativeResize="0"/>
          <p:nvPr/>
        </p:nvPicPr>
        <p:blipFill rotWithShape="1">
          <a:blip r:embed="rId3">
            <a:alphaModFix/>
          </a:blip>
          <a:srcRect b="2733" l="16911" r="17869" t="17119"/>
          <a:stretch/>
        </p:blipFill>
        <p:spPr>
          <a:xfrm>
            <a:off x="419650" y="272575"/>
            <a:ext cx="7980650" cy="55139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pic>
        <p:nvPicPr>
          <p:cNvPr id="303" name="Google Shape;303;p32"/>
          <p:cNvPicPr preferRelativeResize="0"/>
          <p:nvPr/>
        </p:nvPicPr>
        <p:blipFill>
          <a:blip r:embed="rId3">
            <a:alphaModFix/>
          </a:blip>
          <a:stretch>
            <a:fillRect/>
          </a:stretch>
        </p:blipFill>
        <p:spPr>
          <a:xfrm>
            <a:off x="2453200" y="1494050"/>
            <a:ext cx="4237575" cy="5152075"/>
          </a:xfrm>
          <a:prstGeom prst="rect">
            <a:avLst/>
          </a:prstGeom>
          <a:noFill/>
          <a:ln>
            <a:noFill/>
          </a:ln>
        </p:spPr>
      </p:pic>
      <p:sp>
        <p:nvSpPr>
          <p:cNvPr id="304" name="Google Shape;304;p32"/>
          <p:cNvSpPr txBox="1"/>
          <p:nvPr>
            <p:ph idx="4294967295" type="title"/>
          </p:nvPr>
        </p:nvSpPr>
        <p:spPr>
          <a:xfrm>
            <a:off x="171925" y="529851"/>
            <a:ext cx="7886700" cy="1325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71739"/>
              <a:buFont typeface="Calibri"/>
              <a:buNone/>
            </a:pPr>
            <a:r>
              <a:rPr b="1" lang="en-US" sz="4600">
                <a:latin typeface="Trebuchet MS"/>
                <a:ea typeface="Trebuchet MS"/>
                <a:cs typeface="Trebuchet MS"/>
                <a:sym typeface="Trebuchet MS"/>
              </a:rPr>
              <a:t>Parts of the Digestive System</a:t>
            </a:r>
            <a:endParaRPr b="1" sz="4600">
              <a:latin typeface="Trebuchet MS"/>
              <a:ea typeface="Trebuchet MS"/>
              <a:cs typeface="Trebuchet MS"/>
              <a:sym typeface="Trebuchet MS"/>
            </a:endParaRPr>
          </a:p>
        </p:txBody>
      </p:sp>
      <p:pic>
        <p:nvPicPr>
          <p:cNvPr id="305" name="Google Shape;305;p32"/>
          <p:cNvPicPr preferRelativeResize="0"/>
          <p:nvPr/>
        </p:nvPicPr>
        <p:blipFill>
          <a:blip r:embed="rId4">
            <a:alphaModFix/>
          </a:blip>
          <a:stretch>
            <a:fillRect/>
          </a:stretch>
        </p:blipFill>
        <p:spPr>
          <a:xfrm>
            <a:off x="-394275" y="-2"/>
            <a:ext cx="2181600" cy="12271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g28dd6c6a2d6_0_21"/>
          <p:cNvSpPr txBox="1"/>
          <p:nvPr>
            <p:ph type="title"/>
          </p:nvPr>
        </p:nvSpPr>
        <p:spPr>
          <a:xfrm>
            <a:off x="628650" y="365126"/>
            <a:ext cx="78867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latin typeface="Trebuchet MS"/>
                <a:ea typeface="Trebuchet MS"/>
                <a:cs typeface="Trebuchet MS"/>
                <a:sym typeface="Trebuchet MS"/>
              </a:rPr>
              <a:t>State three parts of the Digestive system where chemical digestion takes place.</a:t>
            </a:r>
            <a:endParaRPr>
              <a:latin typeface="Trebuchet MS"/>
              <a:ea typeface="Trebuchet MS"/>
              <a:cs typeface="Trebuchet MS"/>
              <a:sym typeface="Trebuchet MS"/>
            </a:endParaRPr>
          </a:p>
        </p:txBody>
      </p:sp>
      <p:pic>
        <p:nvPicPr>
          <p:cNvPr id="311" name="Google Shape;311;g28dd6c6a2d6_0_21"/>
          <p:cNvPicPr preferRelativeResize="0"/>
          <p:nvPr>
            <p:ph idx="1" type="body"/>
          </p:nvPr>
        </p:nvPicPr>
        <p:blipFill rotWithShape="1">
          <a:blip r:embed="rId3">
            <a:alphaModFix/>
          </a:blip>
          <a:srcRect b="0" l="0" r="0" t="0"/>
          <a:stretch/>
        </p:blipFill>
        <p:spPr>
          <a:xfrm>
            <a:off x="2396331" y="1825625"/>
            <a:ext cx="4351200" cy="43512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g28dd6c6a2d6_0_26"/>
          <p:cNvSpPr txBox="1"/>
          <p:nvPr>
            <p:ph type="title"/>
          </p:nvPr>
        </p:nvSpPr>
        <p:spPr>
          <a:xfrm>
            <a:off x="628650" y="365126"/>
            <a:ext cx="78867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sz="3600">
                <a:latin typeface="Trebuchet MS"/>
                <a:ea typeface="Trebuchet MS"/>
                <a:cs typeface="Trebuchet MS"/>
                <a:sym typeface="Trebuchet MS"/>
              </a:rPr>
              <a:t>Lesson Sources:</a:t>
            </a:r>
            <a:endParaRPr sz="3600">
              <a:latin typeface="Trebuchet MS"/>
              <a:ea typeface="Trebuchet MS"/>
              <a:cs typeface="Trebuchet MS"/>
              <a:sym typeface="Trebuchet MS"/>
            </a:endParaRPr>
          </a:p>
        </p:txBody>
      </p:sp>
      <p:sp>
        <p:nvSpPr>
          <p:cNvPr id="317" name="Google Shape;317;g28dd6c6a2d6_0_26"/>
          <p:cNvSpPr txBox="1"/>
          <p:nvPr>
            <p:ph idx="1" type="body"/>
          </p:nvPr>
        </p:nvSpPr>
        <p:spPr>
          <a:xfrm>
            <a:off x="628650" y="1361450"/>
            <a:ext cx="7886700" cy="4351200"/>
          </a:xfrm>
          <a:prstGeom prst="rect">
            <a:avLst/>
          </a:prstGeom>
        </p:spPr>
        <p:txBody>
          <a:bodyPr anchorCtr="0" anchor="t" bIns="45700" lIns="91425" spcFirstLastPara="1" rIns="91425" wrap="square" tIns="45700">
            <a:normAutofit/>
          </a:bodyPr>
          <a:lstStyle/>
          <a:p>
            <a:pPr indent="0" lvl="0" marL="342900" rtl="0" algn="l">
              <a:lnSpc>
                <a:spcPct val="100000"/>
              </a:lnSpc>
              <a:spcBef>
                <a:spcPts val="0"/>
              </a:spcBef>
              <a:spcAft>
                <a:spcPts val="0"/>
              </a:spcAft>
              <a:buNone/>
            </a:pPr>
            <a:r>
              <a:t/>
            </a:r>
            <a:endParaRPr sz="2800">
              <a:solidFill>
                <a:srgbClr val="3F3F3F"/>
              </a:solidFill>
              <a:latin typeface="Trebuchet MS"/>
              <a:ea typeface="Trebuchet MS"/>
              <a:cs typeface="Trebuchet MS"/>
              <a:sym typeface="Trebuchet MS"/>
            </a:endParaRPr>
          </a:p>
          <a:p>
            <a:pPr indent="-429260" lvl="0" marL="342900" rtl="0" algn="l">
              <a:lnSpc>
                <a:spcPct val="100000"/>
              </a:lnSpc>
              <a:spcBef>
                <a:spcPts val="0"/>
              </a:spcBef>
              <a:spcAft>
                <a:spcPts val="0"/>
              </a:spcAft>
              <a:buClr>
                <a:srgbClr val="3F3F3F"/>
              </a:buClr>
              <a:buSzPts val="2800"/>
              <a:buFont typeface="Trebuchet MS"/>
              <a:buChar char="➢"/>
            </a:pPr>
            <a:r>
              <a:rPr lang="en-US" sz="2800">
                <a:solidFill>
                  <a:srgbClr val="3F3F3F"/>
                </a:solidFill>
                <a:latin typeface="Trebuchet MS"/>
                <a:ea typeface="Trebuchet MS"/>
                <a:cs typeface="Trebuchet MS"/>
                <a:sym typeface="Trebuchet MS"/>
              </a:rPr>
              <a:t>Concise Revision Course - Human and Social Biology - a Concise Revision Course for CSEC®</a:t>
            </a:r>
            <a:endParaRPr sz="2800">
              <a:solidFill>
                <a:srgbClr val="3F3F3F"/>
              </a:solidFill>
              <a:latin typeface="Trebuchet MS"/>
              <a:ea typeface="Trebuchet MS"/>
              <a:cs typeface="Trebuchet MS"/>
              <a:sym typeface="Trebuchet MS"/>
            </a:endParaRPr>
          </a:p>
          <a:p>
            <a:pPr indent="0" lvl="0" marL="342900" rtl="0" algn="l">
              <a:lnSpc>
                <a:spcPct val="100000"/>
              </a:lnSpc>
              <a:spcBef>
                <a:spcPts val="0"/>
              </a:spcBef>
              <a:spcAft>
                <a:spcPts val="0"/>
              </a:spcAft>
              <a:buNone/>
            </a:pPr>
            <a:r>
              <a:rPr lang="en-US" sz="2800">
                <a:solidFill>
                  <a:srgbClr val="3F3F3F"/>
                </a:solidFill>
                <a:latin typeface="Trebuchet MS"/>
                <a:ea typeface="Trebuchet MS"/>
                <a:cs typeface="Trebuchet MS"/>
                <a:sym typeface="Trebuchet MS"/>
              </a:rPr>
              <a:t>Textbook by Anne Tindale and Shaun deSouza</a:t>
            </a:r>
            <a:endParaRPr sz="2800">
              <a:solidFill>
                <a:srgbClr val="3F3F3F"/>
              </a:solidFill>
              <a:latin typeface="Trebuchet MS"/>
              <a:ea typeface="Trebuchet MS"/>
              <a:cs typeface="Trebuchet MS"/>
              <a:sym typeface="Trebuchet MS"/>
            </a:endParaRPr>
          </a:p>
          <a:p>
            <a:pPr indent="0" lvl="0" marL="0" rtl="0" algn="l">
              <a:lnSpc>
                <a:spcPct val="100000"/>
              </a:lnSpc>
              <a:spcBef>
                <a:spcPts val="0"/>
              </a:spcBef>
              <a:spcAft>
                <a:spcPts val="0"/>
              </a:spcAft>
              <a:buNone/>
            </a:pPr>
            <a:r>
              <a:t/>
            </a:r>
            <a:endParaRPr sz="2800">
              <a:solidFill>
                <a:srgbClr val="3F3F3F"/>
              </a:solidFill>
              <a:latin typeface="Trebuchet MS"/>
              <a:ea typeface="Trebuchet MS"/>
              <a:cs typeface="Trebuchet MS"/>
              <a:sym typeface="Trebuchet MS"/>
            </a:endParaRPr>
          </a:p>
          <a:p>
            <a:pPr indent="-429260" lvl="0" marL="342900" rtl="0" algn="l">
              <a:lnSpc>
                <a:spcPct val="100000"/>
              </a:lnSpc>
              <a:spcBef>
                <a:spcPts val="0"/>
              </a:spcBef>
              <a:spcAft>
                <a:spcPts val="0"/>
              </a:spcAft>
              <a:buClr>
                <a:srgbClr val="3F3F3F"/>
              </a:buClr>
              <a:buSzPts val="2800"/>
              <a:buFont typeface="Trebuchet MS"/>
              <a:buChar char="➢"/>
            </a:pPr>
            <a:r>
              <a:rPr lang="en-US" sz="2800">
                <a:solidFill>
                  <a:srgbClr val="3F3F3F"/>
                </a:solidFill>
                <a:latin typeface="Trebuchet MS"/>
                <a:ea typeface="Trebuchet MS"/>
                <a:cs typeface="Trebuchet MS"/>
                <a:sym typeface="Trebuchet MS"/>
              </a:rPr>
              <a:t>Human &amp; Social Biology for CSEC® Examinations 6th Edition Student's Book by Phil Gadd</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2012-01-31T17:31:21Z</dcterms:created>
  <dc:creator>Darron</dc:creator>
</cp:coreProperties>
</file>