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6858000" cx="9144000"/>
  <p:notesSz cx="6858000" cy="9144000"/>
  <p:embeddedFontLst>
    <p:embeddedFont>
      <p:font typeface="Century Gothic"/>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9" roundtripDataSignature="AMtx7mjHrvMrCtT3s9ybogQ2GncYLraUJ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CenturyGothic-regular.fntdata"/><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CenturyGothic-italic.fntdata"/><Relationship Id="rId14" Type="http://schemas.openxmlformats.org/officeDocument/2006/relationships/slide" Target="slides/slide8.xml"/><Relationship Id="rId36" Type="http://schemas.openxmlformats.org/officeDocument/2006/relationships/font" Target="fonts/CenturyGothic-bold.fntdata"/><Relationship Id="rId17" Type="http://schemas.openxmlformats.org/officeDocument/2006/relationships/slide" Target="slides/slide11.xml"/><Relationship Id="rId39" Type="http://customschemas.google.com/relationships/presentationmetadata" Target="metadata"/><Relationship Id="rId16" Type="http://schemas.openxmlformats.org/officeDocument/2006/relationships/slide" Target="slides/slide10.xml"/><Relationship Id="rId38" Type="http://schemas.openxmlformats.org/officeDocument/2006/relationships/font" Target="fonts/CenturyGothic-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3" name="Google Shape;10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9" name="Google Shape;10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e947def947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g1e947def947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e947def947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g1e947def947_1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e947def947_1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0" name="Google Shape;130;g1e947def947_1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e947def947_1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g1e947def947_1_1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e947def947_1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7" name="Google Shape;147;g1e947def947_1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e947def947_1_1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6" name="Google Shape;156;g1e947def947_1_1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e947def947_1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g1e947def947_1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e947def947_1_1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g1e947def947_1_1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e947def947_1_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9" name="Google Shape;189;g1e947def947_1_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1e947def947_1_2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g1e947def947_1_2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e947def947_1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g1e947def947_1_1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e947def947_1_2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g1e947def947_1_2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e947def947_1_2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7" name="Google Shape;217;g1e947def947_1_2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e947def947_1_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g1e947def947_1_2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e947def947_1_2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4" name="Google Shape;234;g1e947def947_1_2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e947def947_1_2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g1e947def947_1_2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1e947def947_1_2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g1e947def947_1_2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1e947def947_1_2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g1e947def947_1_2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e947def947_1_2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g1e947def947_1_2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e947def947_1_2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7" name="Google Shape;287;g1e947def947_1_2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e947def947_1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g1e947def947_1_3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1e947def947_1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g1e947def947_1_4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e947def947_1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g1e947def947_1_5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 name="Shape 12"/>
        <p:cNvGrpSpPr/>
        <p:nvPr/>
      </p:nvGrpSpPr>
      <p:grpSpPr>
        <a:xfrm>
          <a:off x="0" y="0"/>
          <a:ext cx="0" cy="0"/>
          <a:chOff x="0" y="0"/>
          <a:chExt cx="0" cy="0"/>
        </a:xfrm>
      </p:grpSpPr>
      <p:sp>
        <p:nvSpPr>
          <p:cNvPr id="13" name="Google Shape;13;g1e931074480_0_133"/>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g1e931074480_0_94"/>
          <p:cNvSpPr txBox="1"/>
          <p:nvPr>
            <p:ph type="ctrTitle"/>
          </p:nvPr>
        </p:nvSpPr>
        <p:spPr>
          <a:xfrm>
            <a:off x="311708" y="992767"/>
            <a:ext cx="8520600" cy="2736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6" name="Google Shape;16;g1e931074480_0_94"/>
          <p:cNvSpPr txBox="1"/>
          <p:nvPr>
            <p:ph idx="1" type="subTitle"/>
          </p:nvPr>
        </p:nvSpPr>
        <p:spPr>
          <a:xfrm>
            <a:off x="311700" y="3778833"/>
            <a:ext cx="8520600" cy="10569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7" name="Google Shape;17;g1e931074480_0_94"/>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g1e931074480_0_98"/>
          <p:cNvSpPr txBox="1"/>
          <p:nvPr>
            <p:ph type="title"/>
          </p:nvPr>
        </p:nvSpPr>
        <p:spPr>
          <a:xfrm>
            <a:off x="311700" y="2867800"/>
            <a:ext cx="8520600" cy="11223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0" name="Google Shape;20;g1e931074480_0_98"/>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g1e931074480_0_10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g1e931074480_0_10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4" name="Google Shape;24;g1e931074480_0_10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g1e931074480_0_105"/>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g1e931074480_0_105"/>
          <p:cNvSpPr txBox="1"/>
          <p:nvPr>
            <p:ph idx="1" type="body"/>
          </p:nvPr>
        </p:nvSpPr>
        <p:spPr>
          <a:xfrm>
            <a:off x="311700" y="1536633"/>
            <a:ext cx="3999900" cy="45552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g1e931074480_0_105"/>
          <p:cNvSpPr txBox="1"/>
          <p:nvPr>
            <p:ph idx="2" type="body"/>
          </p:nvPr>
        </p:nvSpPr>
        <p:spPr>
          <a:xfrm>
            <a:off x="4832400" y="1536633"/>
            <a:ext cx="3999900" cy="45552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g1e931074480_0_105"/>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g1e931074480_0_110"/>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2" name="Google Shape;32;g1e931074480_0_11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g1e931074480_0_113"/>
          <p:cNvSpPr txBox="1"/>
          <p:nvPr>
            <p:ph type="title"/>
          </p:nvPr>
        </p:nvSpPr>
        <p:spPr>
          <a:xfrm>
            <a:off x="311700" y="740800"/>
            <a:ext cx="2808000" cy="1007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5" name="Google Shape;35;g1e931074480_0_113"/>
          <p:cNvSpPr txBox="1"/>
          <p:nvPr>
            <p:ph idx="1" type="body"/>
          </p:nvPr>
        </p:nvSpPr>
        <p:spPr>
          <a:xfrm>
            <a:off x="311700" y="1852800"/>
            <a:ext cx="2808000" cy="42393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6" name="Google Shape;36;g1e931074480_0_113"/>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g1e931074480_0_117"/>
          <p:cNvSpPr txBox="1"/>
          <p:nvPr>
            <p:ph type="title"/>
          </p:nvPr>
        </p:nvSpPr>
        <p:spPr>
          <a:xfrm>
            <a:off x="490250" y="600200"/>
            <a:ext cx="6367800" cy="54543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9" name="Google Shape;39;g1e931074480_0_117"/>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 name="Shape 40"/>
        <p:cNvGrpSpPr/>
        <p:nvPr/>
      </p:nvGrpSpPr>
      <p:grpSpPr>
        <a:xfrm>
          <a:off x="0" y="0"/>
          <a:ext cx="0" cy="0"/>
          <a:chOff x="0" y="0"/>
          <a:chExt cx="0" cy="0"/>
        </a:xfrm>
      </p:grpSpPr>
      <p:sp>
        <p:nvSpPr>
          <p:cNvPr id="41" name="Google Shape;41;g1e931074480_0_120"/>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g1e931074480_0_120"/>
          <p:cNvSpPr txBox="1"/>
          <p:nvPr>
            <p:ph type="title"/>
          </p:nvPr>
        </p:nvSpPr>
        <p:spPr>
          <a:xfrm>
            <a:off x="265500" y="1644233"/>
            <a:ext cx="4045200" cy="19764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3" name="Google Shape;43;g1e931074480_0_120"/>
          <p:cNvSpPr txBox="1"/>
          <p:nvPr>
            <p:ph idx="1" type="subTitle"/>
          </p:nvPr>
        </p:nvSpPr>
        <p:spPr>
          <a:xfrm>
            <a:off x="265500" y="3737433"/>
            <a:ext cx="4045200" cy="16467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g1e931074480_0_120"/>
          <p:cNvSpPr txBox="1"/>
          <p:nvPr>
            <p:ph idx="2" type="body"/>
          </p:nvPr>
        </p:nvSpPr>
        <p:spPr>
          <a:xfrm>
            <a:off x="4939500" y="965433"/>
            <a:ext cx="3837000" cy="49269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5" name="Google Shape;45;g1e931074480_0_12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g1e931074480_0_126"/>
          <p:cNvSpPr txBox="1"/>
          <p:nvPr>
            <p:ph idx="1" type="body"/>
          </p:nvPr>
        </p:nvSpPr>
        <p:spPr>
          <a:xfrm>
            <a:off x="311700" y="5640767"/>
            <a:ext cx="5998800" cy="8067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8" name="Google Shape;48;g1e931074480_0_126"/>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g1e931074480_0_129"/>
          <p:cNvSpPr txBox="1"/>
          <p:nvPr>
            <p:ph hasCustomPrompt="1" type="title"/>
          </p:nvPr>
        </p:nvSpPr>
        <p:spPr>
          <a:xfrm>
            <a:off x="311700" y="1474833"/>
            <a:ext cx="8520600" cy="26181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1" name="Google Shape;51;g1e931074480_0_129"/>
          <p:cNvSpPr txBox="1"/>
          <p:nvPr>
            <p:ph idx="1" type="body"/>
          </p:nvPr>
        </p:nvSpPr>
        <p:spPr>
          <a:xfrm>
            <a:off x="311700" y="4202967"/>
            <a:ext cx="8520600" cy="17343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g1e931074480_0_129"/>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 name="Shape 60"/>
        <p:cNvGrpSpPr/>
        <p:nvPr/>
      </p:nvGrpSpPr>
      <p:grpSpPr>
        <a:xfrm>
          <a:off x="0" y="0"/>
          <a:ext cx="0" cy="0"/>
          <a:chOff x="0" y="0"/>
          <a:chExt cx="0" cy="0"/>
        </a:xfrm>
      </p:grpSpPr>
      <p:sp>
        <p:nvSpPr>
          <p:cNvPr id="61" name="Google Shape;61;g1e947def947_1_472"/>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2" name="Google Shape;62;g1e947def947_1_472"/>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3" name="Google Shape;63;g1e947def947_1_47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4" name="Shape 64"/>
        <p:cNvGrpSpPr/>
        <p:nvPr/>
      </p:nvGrpSpPr>
      <p:grpSpPr>
        <a:xfrm>
          <a:off x="0" y="0"/>
          <a:ext cx="0" cy="0"/>
          <a:chOff x="0" y="0"/>
          <a:chExt cx="0" cy="0"/>
        </a:xfrm>
      </p:grpSpPr>
      <p:sp>
        <p:nvSpPr>
          <p:cNvPr id="65" name="Google Shape;65;g1e947def947_1_476"/>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6" name="Google Shape;66;g1e947def947_1_47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g1e947def947_1_479"/>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g1e947def947_1_479"/>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70" name="Google Shape;70;g1e947def947_1_47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1" name="Shape 71"/>
        <p:cNvGrpSpPr/>
        <p:nvPr/>
      </p:nvGrpSpPr>
      <p:grpSpPr>
        <a:xfrm>
          <a:off x="0" y="0"/>
          <a:ext cx="0" cy="0"/>
          <a:chOff x="0" y="0"/>
          <a:chExt cx="0" cy="0"/>
        </a:xfrm>
      </p:grpSpPr>
      <p:sp>
        <p:nvSpPr>
          <p:cNvPr id="72" name="Google Shape;72;g1e947def947_1_483"/>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g1e947def947_1_483"/>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4" name="Google Shape;74;g1e947def947_1_483"/>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5" name="Google Shape;75;g1e947def947_1_48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6" name="Shape 76"/>
        <p:cNvGrpSpPr/>
        <p:nvPr/>
      </p:nvGrpSpPr>
      <p:grpSpPr>
        <a:xfrm>
          <a:off x="0" y="0"/>
          <a:ext cx="0" cy="0"/>
          <a:chOff x="0" y="0"/>
          <a:chExt cx="0" cy="0"/>
        </a:xfrm>
      </p:grpSpPr>
      <p:sp>
        <p:nvSpPr>
          <p:cNvPr id="77" name="Google Shape;77;g1e947def947_1_488"/>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8" name="Google Shape;78;g1e947def947_1_48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9" name="Shape 79"/>
        <p:cNvGrpSpPr/>
        <p:nvPr/>
      </p:nvGrpSpPr>
      <p:grpSpPr>
        <a:xfrm>
          <a:off x="0" y="0"/>
          <a:ext cx="0" cy="0"/>
          <a:chOff x="0" y="0"/>
          <a:chExt cx="0" cy="0"/>
        </a:xfrm>
      </p:grpSpPr>
      <p:sp>
        <p:nvSpPr>
          <p:cNvPr id="80" name="Google Shape;80;g1e947def947_1_491"/>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1" name="Google Shape;81;g1e947def947_1_491"/>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2" name="Google Shape;82;g1e947def947_1_49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3" name="Shape 83"/>
        <p:cNvGrpSpPr/>
        <p:nvPr/>
      </p:nvGrpSpPr>
      <p:grpSpPr>
        <a:xfrm>
          <a:off x="0" y="0"/>
          <a:ext cx="0" cy="0"/>
          <a:chOff x="0" y="0"/>
          <a:chExt cx="0" cy="0"/>
        </a:xfrm>
      </p:grpSpPr>
      <p:sp>
        <p:nvSpPr>
          <p:cNvPr id="84" name="Google Shape;84;g1e947def947_1_495"/>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85" name="Google Shape;85;g1e947def947_1_49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6" name="Shape 86"/>
        <p:cNvGrpSpPr/>
        <p:nvPr/>
      </p:nvGrpSpPr>
      <p:grpSpPr>
        <a:xfrm>
          <a:off x="0" y="0"/>
          <a:ext cx="0" cy="0"/>
          <a:chOff x="0" y="0"/>
          <a:chExt cx="0" cy="0"/>
        </a:xfrm>
      </p:grpSpPr>
      <p:sp>
        <p:nvSpPr>
          <p:cNvPr id="87" name="Google Shape;87;g1e947def947_1_498"/>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g1e947def947_1_498"/>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9" name="Google Shape;89;g1e947def947_1_498"/>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0" name="Google Shape;90;g1e947def947_1_498"/>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91" name="Google Shape;91;g1e947def947_1_49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2" name="Shape 92"/>
        <p:cNvGrpSpPr/>
        <p:nvPr/>
      </p:nvGrpSpPr>
      <p:grpSpPr>
        <a:xfrm>
          <a:off x="0" y="0"/>
          <a:ext cx="0" cy="0"/>
          <a:chOff x="0" y="0"/>
          <a:chExt cx="0" cy="0"/>
        </a:xfrm>
      </p:grpSpPr>
      <p:sp>
        <p:nvSpPr>
          <p:cNvPr id="93" name="Google Shape;93;g1e947def947_1_504"/>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94" name="Google Shape;94;g1e947def947_1_50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5" name="Shape 95"/>
        <p:cNvGrpSpPr/>
        <p:nvPr/>
      </p:nvGrpSpPr>
      <p:grpSpPr>
        <a:xfrm>
          <a:off x="0" y="0"/>
          <a:ext cx="0" cy="0"/>
          <a:chOff x="0" y="0"/>
          <a:chExt cx="0" cy="0"/>
        </a:xfrm>
      </p:grpSpPr>
      <p:sp>
        <p:nvSpPr>
          <p:cNvPr id="96" name="Google Shape;96;g1e947def947_1_507"/>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7" name="Google Shape;97;g1e947def947_1_507"/>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98" name="Google Shape;98;g1e947def947_1_50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9" name="Shape 99"/>
        <p:cNvGrpSpPr/>
        <p:nvPr/>
      </p:nvGrpSpPr>
      <p:grpSpPr>
        <a:xfrm>
          <a:off x="0" y="0"/>
          <a:ext cx="0" cy="0"/>
          <a:chOff x="0" y="0"/>
          <a:chExt cx="0" cy="0"/>
        </a:xfrm>
      </p:grpSpPr>
      <p:sp>
        <p:nvSpPr>
          <p:cNvPr id="100" name="Google Shape;100;g1e947def947_1_5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png"/><Relationship Id="rId2" Type="http://schemas.openxmlformats.org/officeDocument/2006/relationships/hyperlink" Target="https://missfrancois.com/" TargetMode="External"/><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0.xml"/><Relationship Id="rId10" Type="http://schemas.openxmlformats.org/officeDocument/2006/relationships/slideLayout" Target="../slideLayouts/slideLayout19.xml"/><Relationship Id="rId13" Type="http://schemas.openxmlformats.org/officeDocument/2006/relationships/slideLayout" Target="../slideLayouts/slideLayout22.xml"/><Relationship Id="rId12" Type="http://schemas.openxmlformats.org/officeDocument/2006/relationships/slideLayout" Target="../slideLayouts/slideLayout21.xml"/><Relationship Id="rId1" Type="http://schemas.openxmlformats.org/officeDocument/2006/relationships/image" Target="../media/image1.png"/><Relationship Id="rId2" Type="http://schemas.openxmlformats.org/officeDocument/2006/relationships/hyperlink" Target="https://missfrancois.com/" TargetMode="External"/><Relationship Id="rId3" Type="http://schemas.openxmlformats.org/officeDocument/2006/relationships/slideLayout" Target="../slideLayouts/slideLayout12.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theme" Target="../theme/theme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g1e931074480_0_90"/>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g1e931074480_0_90"/>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g1e931074480_0_9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grpSp>
        <p:nvGrpSpPr>
          <p:cNvPr id="9" name="Google Shape;9;g1e931074480_0_90"/>
          <p:cNvGrpSpPr/>
          <p:nvPr/>
        </p:nvGrpSpPr>
        <p:grpSpPr>
          <a:xfrm>
            <a:off x="0" y="6214125"/>
            <a:ext cx="2231175" cy="643875"/>
            <a:chOff x="0" y="6214125"/>
            <a:chExt cx="2231175" cy="643875"/>
          </a:xfrm>
        </p:grpSpPr>
        <p:pic>
          <p:nvPicPr>
            <p:cNvPr id="10" name="Google Shape;10;g1e931074480_0_90"/>
            <p:cNvPicPr preferRelativeResize="0"/>
            <p:nvPr/>
          </p:nvPicPr>
          <p:blipFill rotWithShape="1">
            <a:blip r:embed="rId1">
              <a:alphaModFix/>
            </a:blip>
            <a:srcRect b="0" l="0" r="0" t="0"/>
            <a:stretch/>
          </p:blipFill>
          <p:spPr>
            <a:xfrm>
              <a:off x="0" y="6214125"/>
              <a:ext cx="643875" cy="643875"/>
            </a:xfrm>
            <a:prstGeom prst="rect">
              <a:avLst/>
            </a:prstGeom>
            <a:noFill/>
            <a:ln>
              <a:noFill/>
            </a:ln>
          </p:spPr>
        </p:pic>
        <p:sp>
          <p:nvSpPr>
            <p:cNvPr id="11" name="Google Shape;11;g1e931074480_0_90"/>
            <p:cNvSpPr txBox="1"/>
            <p:nvPr/>
          </p:nvSpPr>
          <p:spPr>
            <a:xfrm>
              <a:off x="643875" y="6528600"/>
              <a:ext cx="1587300" cy="32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0000FF"/>
                  </a:solidFill>
                  <a:latin typeface="Trebuchet MS"/>
                  <a:ea typeface="Trebuchet MS"/>
                  <a:cs typeface="Trebuchet MS"/>
                  <a:sym typeface="Trebuchet MS"/>
                  <a:hlinkClick r:id="rId2">
                    <a:extLst>
                      <a:ext uri="{A12FA001-AC4F-418D-AE19-62706E023703}">
                        <ahyp:hlinkClr val="tx"/>
                      </a:ext>
                    </a:extLst>
                  </a:hlinkClick>
                </a:rPr>
                <a:t>missfrancois.com</a:t>
              </a:r>
              <a:endParaRPr b="0" i="0" sz="1400" u="none" cap="none" strike="noStrike">
                <a:solidFill>
                  <a:srgbClr val="0000FF"/>
                </a:solidFill>
                <a:latin typeface="Trebuchet MS"/>
                <a:ea typeface="Trebuchet MS"/>
                <a:cs typeface="Trebuchet MS"/>
                <a:sym typeface="Trebuchet MS"/>
              </a:endParaRPr>
            </a:p>
          </p:txBody>
        </p:sp>
      </p:gr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3" name="Shape 53"/>
        <p:cNvGrpSpPr/>
        <p:nvPr/>
      </p:nvGrpSpPr>
      <p:grpSpPr>
        <a:xfrm>
          <a:off x="0" y="0"/>
          <a:ext cx="0" cy="0"/>
          <a:chOff x="0" y="0"/>
          <a:chExt cx="0" cy="0"/>
        </a:xfrm>
      </p:grpSpPr>
      <p:sp>
        <p:nvSpPr>
          <p:cNvPr id="54" name="Google Shape;54;g1e947def947_1_465"/>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5" name="Google Shape;55;g1e947def947_1_465"/>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56" name="Google Shape;56;g1e947def947_1_465"/>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grpSp>
        <p:nvGrpSpPr>
          <p:cNvPr id="57" name="Google Shape;57;g1e947def947_1_465"/>
          <p:cNvGrpSpPr/>
          <p:nvPr/>
        </p:nvGrpSpPr>
        <p:grpSpPr>
          <a:xfrm>
            <a:off x="0" y="6214125"/>
            <a:ext cx="2231175" cy="643875"/>
            <a:chOff x="0" y="6214125"/>
            <a:chExt cx="2231175" cy="643875"/>
          </a:xfrm>
        </p:grpSpPr>
        <p:pic>
          <p:nvPicPr>
            <p:cNvPr id="58" name="Google Shape;58;g1e947def947_1_465"/>
            <p:cNvPicPr preferRelativeResize="0"/>
            <p:nvPr/>
          </p:nvPicPr>
          <p:blipFill>
            <a:blip r:embed="rId1">
              <a:alphaModFix/>
            </a:blip>
            <a:stretch>
              <a:fillRect/>
            </a:stretch>
          </p:blipFill>
          <p:spPr>
            <a:xfrm>
              <a:off x="0" y="6214125"/>
              <a:ext cx="643875" cy="643875"/>
            </a:xfrm>
            <a:prstGeom prst="rect">
              <a:avLst/>
            </a:prstGeom>
            <a:noFill/>
            <a:ln>
              <a:noFill/>
            </a:ln>
          </p:spPr>
        </p:pic>
        <p:sp>
          <p:nvSpPr>
            <p:cNvPr id="59" name="Google Shape;59;g1e947def947_1_465"/>
            <p:cNvSpPr txBox="1"/>
            <p:nvPr/>
          </p:nvSpPr>
          <p:spPr>
            <a:xfrm>
              <a:off x="643875" y="6528600"/>
              <a:ext cx="1587300" cy="3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rgbClr val="0000FF"/>
                  </a:solidFill>
                  <a:latin typeface="Trebuchet MS"/>
                  <a:ea typeface="Trebuchet MS"/>
                  <a:cs typeface="Trebuchet MS"/>
                  <a:sym typeface="Trebuchet MS"/>
                  <a:hlinkClick r:id="rId2">
                    <a:extLst>
                      <a:ext uri="{A12FA001-AC4F-418D-AE19-62706E023703}">
                        <ahyp:hlinkClr val="tx"/>
                      </a:ext>
                    </a:extLst>
                  </a:hlinkClick>
                </a:rPr>
                <a:t>missfrancois.com</a:t>
              </a:r>
              <a:endParaRPr>
                <a:solidFill>
                  <a:srgbClr val="0000FF"/>
                </a:solidFill>
                <a:latin typeface="Trebuchet MS"/>
                <a:ea typeface="Trebuchet MS"/>
                <a:cs typeface="Trebuchet MS"/>
                <a:sym typeface="Trebuchet MS"/>
              </a:endParaRPr>
            </a:p>
          </p:txBody>
        </p:sp>
      </p:grpSp>
    </p:spTree>
  </p:cSld>
  <p:clrMap accent1="accent1" accent2="accent2" accent3="accent3" accent4="accent4" accent5="accent5" accent6="accent6" bg1="lt1" bg2="dk2" tx1="dk1" tx2="lt2" folHlink="folHlink" hlink="hlink"/>
  <p:sldLayoutIdLst>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2.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1.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4.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5.gif"/><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7.xml"/><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8.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104" name="Shape 104"/>
        <p:cNvGrpSpPr/>
        <p:nvPr/>
      </p:nvGrpSpPr>
      <p:grpSpPr>
        <a:xfrm>
          <a:off x="0" y="0"/>
          <a:ext cx="0" cy="0"/>
          <a:chOff x="0" y="0"/>
          <a:chExt cx="0" cy="0"/>
        </a:xfrm>
      </p:grpSpPr>
      <p:sp>
        <p:nvSpPr>
          <p:cNvPr id="105" name="Google Shape;105;p1"/>
          <p:cNvSpPr txBox="1"/>
          <p:nvPr/>
        </p:nvSpPr>
        <p:spPr>
          <a:xfrm>
            <a:off x="394979" y="5006300"/>
            <a:ext cx="8554500" cy="977100"/>
          </a:xfrm>
          <a:prstGeom prst="rect">
            <a:avLst/>
          </a:prstGeom>
          <a:noFill/>
          <a:ln>
            <a:noFill/>
          </a:ln>
        </p:spPr>
        <p:txBody>
          <a:bodyPr anchorCtr="0" anchor="b" bIns="0" lIns="91425" spcFirstLastPara="1" rIns="91425" wrap="square" tIns="45700">
            <a:noAutofit/>
          </a:bodyPr>
          <a:lstStyle/>
          <a:p>
            <a:pPr indent="0" lvl="0" marL="0" marR="0" rtl="0" algn="l">
              <a:lnSpc>
                <a:spcPct val="90000"/>
              </a:lnSpc>
              <a:spcBef>
                <a:spcPts val="600"/>
              </a:spcBef>
              <a:spcAft>
                <a:spcPts val="0"/>
              </a:spcAft>
              <a:buClr>
                <a:srgbClr val="000000"/>
              </a:buClr>
              <a:buSzPts val="7300"/>
              <a:buFont typeface="Arial"/>
              <a:buNone/>
            </a:pPr>
            <a:r>
              <a:rPr lang="en-US" sz="6700">
                <a:solidFill>
                  <a:schemeClr val="dk1"/>
                </a:solidFill>
                <a:latin typeface="Trebuchet MS"/>
                <a:ea typeface="Trebuchet MS"/>
                <a:cs typeface="Trebuchet MS"/>
                <a:sym typeface="Trebuchet MS"/>
              </a:rPr>
              <a:t>JOINTS AND MUSCLES</a:t>
            </a:r>
            <a:endParaRPr b="0" i="0" sz="2500" u="none" cap="none" strike="noStrike">
              <a:solidFill>
                <a:srgbClr val="000000"/>
              </a:solidFill>
              <a:latin typeface="Trebuchet MS"/>
              <a:ea typeface="Trebuchet MS"/>
              <a:cs typeface="Trebuchet MS"/>
              <a:sym typeface="Trebuchet MS"/>
            </a:endParaRPr>
          </a:p>
        </p:txBody>
      </p:sp>
      <p:pic>
        <p:nvPicPr>
          <p:cNvPr id="106" name="Google Shape;106;p1"/>
          <p:cNvPicPr preferRelativeResize="0"/>
          <p:nvPr/>
        </p:nvPicPr>
        <p:blipFill>
          <a:blip r:embed="rId3">
            <a:alphaModFix/>
          </a:blip>
          <a:stretch>
            <a:fillRect/>
          </a:stretch>
        </p:blipFill>
        <p:spPr>
          <a:xfrm>
            <a:off x="486950" y="304800"/>
            <a:ext cx="8170090" cy="4595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0" name="Shape 110"/>
        <p:cNvGrpSpPr/>
        <p:nvPr/>
      </p:nvGrpSpPr>
      <p:grpSpPr>
        <a:xfrm>
          <a:off x="0" y="0"/>
          <a:ext cx="0" cy="0"/>
          <a:chOff x="0" y="0"/>
          <a:chExt cx="0" cy="0"/>
        </a:xfrm>
      </p:grpSpPr>
      <p:pic>
        <p:nvPicPr>
          <p:cNvPr descr="The radiologic figure of a skeleton" id="111" name="Google Shape;111;p2"/>
          <p:cNvPicPr preferRelativeResize="0"/>
          <p:nvPr/>
        </p:nvPicPr>
        <p:blipFill rotWithShape="1">
          <a:blip r:embed="rId3">
            <a:alphaModFix amt="40000"/>
          </a:blip>
          <a:srcRect b="-1" l="11666" r="0" t="0"/>
          <a:stretch/>
        </p:blipFill>
        <p:spPr>
          <a:xfrm>
            <a:off x="20" y="10"/>
            <a:ext cx="9143980" cy="6857989"/>
          </a:xfrm>
          <a:prstGeom prst="rect">
            <a:avLst/>
          </a:prstGeom>
          <a:noFill/>
          <a:ln>
            <a:noFill/>
          </a:ln>
        </p:spPr>
      </p:pic>
      <p:sp>
        <p:nvSpPr>
          <p:cNvPr id="112" name="Google Shape;112;p2"/>
          <p:cNvSpPr txBox="1"/>
          <p:nvPr/>
        </p:nvSpPr>
        <p:spPr>
          <a:xfrm>
            <a:off x="768100" y="1939350"/>
            <a:ext cx="7290000" cy="4157400"/>
          </a:xfrm>
          <a:prstGeom prst="rect">
            <a:avLst/>
          </a:prstGeom>
          <a:noFill/>
          <a:ln>
            <a:noFill/>
          </a:ln>
        </p:spPr>
        <p:txBody>
          <a:bodyPr anchorCtr="0" anchor="t" bIns="45700" lIns="45700" spcFirstLastPara="1" rIns="45700" wrap="square" tIns="45700">
            <a:normAutofit/>
          </a:bodyPr>
          <a:lstStyle/>
          <a:p>
            <a:pPr indent="-406400" lvl="0" marL="457200" marR="0" rtl="0" algn="l">
              <a:lnSpc>
                <a:spcPct val="90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Discuss the types of joints.</a:t>
            </a:r>
            <a:endParaRPr b="0" i="0" sz="2800" u="none" cap="none" strike="noStrike">
              <a:solidFill>
                <a:schemeClr val="dk1"/>
              </a:solidFill>
              <a:latin typeface="Trebuchet MS"/>
              <a:ea typeface="Trebuchet MS"/>
              <a:cs typeface="Trebuchet MS"/>
              <a:sym typeface="Trebuchet MS"/>
            </a:endParaRPr>
          </a:p>
          <a:p>
            <a:pPr indent="-406400" lvl="0" marL="457200" marR="0" rtl="0" algn="l">
              <a:lnSpc>
                <a:spcPct val="90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Describe movement in the hinge and ball and socket joints.</a:t>
            </a:r>
            <a:endParaRPr b="0" i="0" sz="2800" u="none" cap="none" strike="noStrike">
              <a:solidFill>
                <a:schemeClr val="dk1"/>
              </a:solidFill>
              <a:latin typeface="Trebuchet MS"/>
              <a:ea typeface="Trebuchet MS"/>
              <a:cs typeface="Trebuchet MS"/>
              <a:sym typeface="Trebuchet MS"/>
            </a:endParaRPr>
          </a:p>
          <a:p>
            <a:pPr indent="-406400" lvl="0" marL="457200" marR="0" rtl="0" algn="l">
              <a:lnSpc>
                <a:spcPct val="90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Discuss the three types of muscles.</a:t>
            </a:r>
            <a:endParaRPr b="0" i="0" sz="2800" u="none" cap="none" strike="noStrike">
              <a:solidFill>
                <a:schemeClr val="dk1"/>
              </a:solidFill>
              <a:latin typeface="Trebuchet MS"/>
              <a:ea typeface="Trebuchet MS"/>
              <a:cs typeface="Trebuchet MS"/>
              <a:sym typeface="Trebuchet MS"/>
            </a:endParaRPr>
          </a:p>
          <a:p>
            <a:pPr indent="-406400" lvl="0" marL="457200" marR="0" rtl="0" algn="l">
              <a:lnSpc>
                <a:spcPct val="90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Explain how skeletal muscles function in the movement of a limb.</a:t>
            </a:r>
            <a:endParaRPr b="0" i="0" sz="2800" u="none" cap="none" strike="noStrike">
              <a:solidFill>
                <a:schemeClr val="dk1"/>
              </a:solidFill>
              <a:latin typeface="Trebuchet MS"/>
              <a:ea typeface="Trebuchet MS"/>
              <a:cs typeface="Trebuchet MS"/>
              <a:sym typeface="Trebuchet MS"/>
            </a:endParaRPr>
          </a:p>
          <a:p>
            <a:pPr indent="-406400" lvl="0" marL="457200" marR="0" rtl="0" algn="l">
              <a:lnSpc>
                <a:spcPct val="90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Explain how skeletal muscles function in the movement of a limb.</a:t>
            </a:r>
            <a:endParaRPr sz="2800">
              <a:solidFill>
                <a:schemeClr val="dk1"/>
              </a:solidFill>
              <a:latin typeface="Trebuchet MS"/>
              <a:ea typeface="Trebuchet MS"/>
              <a:cs typeface="Trebuchet MS"/>
              <a:sym typeface="Trebuchet MS"/>
            </a:endParaRPr>
          </a:p>
          <a:p>
            <a:pPr indent="-406400" lvl="0" marL="457200" marR="0" rtl="0" algn="l">
              <a:lnSpc>
                <a:spcPct val="90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Explain the importance of locomotion to man</a:t>
            </a:r>
            <a:endParaRPr sz="2800">
              <a:solidFill>
                <a:schemeClr val="dk1"/>
              </a:solidFill>
              <a:latin typeface="Trebuchet MS"/>
              <a:ea typeface="Trebuchet MS"/>
              <a:cs typeface="Trebuchet MS"/>
              <a:sym typeface="Trebuchet MS"/>
            </a:endParaRPr>
          </a:p>
        </p:txBody>
      </p:sp>
      <p:sp>
        <p:nvSpPr>
          <p:cNvPr id="113" name="Google Shape;113;p2"/>
          <p:cNvSpPr txBox="1"/>
          <p:nvPr/>
        </p:nvSpPr>
        <p:spPr>
          <a:xfrm>
            <a:off x="643100" y="733525"/>
            <a:ext cx="44088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Trebuchet MS"/>
                <a:ea typeface="Trebuchet MS"/>
                <a:cs typeface="Trebuchet MS"/>
                <a:sym typeface="Trebuchet MS"/>
              </a:rPr>
              <a:t>Lesson Objectives:</a:t>
            </a:r>
            <a:endParaRPr b="0" i="0" sz="3600" u="none" cap="none" strike="noStrike">
              <a:solidFill>
                <a:srgbClr val="000000"/>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7" name="Shape 117"/>
        <p:cNvGrpSpPr/>
        <p:nvPr/>
      </p:nvGrpSpPr>
      <p:grpSpPr>
        <a:xfrm>
          <a:off x="0" y="0"/>
          <a:ext cx="0" cy="0"/>
          <a:chOff x="0" y="0"/>
          <a:chExt cx="0" cy="0"/>
        </a:xfrm>
      </p:grpSpPr>
      <p:pic>
        <p:nvPicPr>
          <p:cNvPr descr="The radiologic figure of a skeleton" id="118" name="Google Shape;118;g1e947def947_1_0"/>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119" name="Google Shape;119;g1e947def947_1_0"/>
          <p:cNvSpPr txBox="1"/>
          <p:nvPr/>
        </p:nvSpPr>
        <p:spPr>
          <a:xfrm>
            <a:off x="643100" y="733525"/>
            <a:ext cx="5634900" cy="182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When two Skeletons decide to go to a party where do they meet?</a:t>
            </a:r>
            <a:endParaRPr b="0" i="0" sz="3600" u="none" cap="none" strike="noStrike">
              <a:solidFill>
                <a:srgbClr val="000000"/>
              </a:solidFill>
              <a:latin typeface="Trebuchet MS"/>
              <a:ea typeface="Trebuchet MS"/>
              <a:cs typeface="Trebuchet MS"/>
              <a:sym typeface="Trebuchet MS"/>
            </a:endParaRPr>
          </a:p>
        </p:txBody>
      </p:sp>
      <p:pic>
        <p:nvPicPr>
          <p:cNvPr id="120" name="Google Shape;120;g1e947def947_1_0"/>
          <p:cNvPicPr preferRelativeResize="0"/>
          <p:nvPr/>
        </p:nvPicPr>
        <p:blipFill>
          <a:blip r:embed="rId4">
            <a:alphaModFix/>
          </a:blip>
          <a:stretch>
            <a:fillRect/>
          </a:stretch>
        </p:blipFill>
        <p:spPr>
          <a:xfrm>
            <a:off x="3875600" y="2761725"/>
            <a:ext cx="4453475" cy="2493950"/>
          </a:xfrm>
          <a:prstGeom prst="rect">
            <a:avLst/>
          </a:prstGeom>
          <a:noFill/>
          <a:ln>
            <a:noFill/>
          </a:ln>
        </p:spPr>
      </p:pic>
      <p:sp>
        <p:nvSpPr>
          <p:cNvPr id="121" name="Google Shape;121;g1e947def947_1_0"/>
          <p:cNvSpPr txBox="1"/>
          <p:nvPr/>
        </p:nvSpPr>
        <p:spPr>
          <a:xfrm>
            <a:off x="1176475" y="3429000"/>
            <a:ext cx="5634900" cy="182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A Joint!</a:t>
            </a:r>
            <a:endParaRPr b="0" i="0" sz="3600" u="none" cap="none" strike="noStrike">
              <a:solidFill>
                <a:srgbClr val="000000"/>
              </a:solidFill>
              <a:latin typeface="Trebuchet MS"/>
              <a:ea typeface="Trebuchet MS"/>
              <a:cs typeface="Trebuchet MS"/>
              <a:sym typeface="Trebuchet M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125" name="Shape 125"/>
        <p:cNvGrpSpPr/>
        <p:nvPr/>
      </p:nvGrpSpPr>
      <p:grpSpPr>
        <a:xfrm>
          <a:off x="0" y="0"/>
          <a:ext cx="0" cy="0"/>
          <a:chOff x="0" y="0"/>
          <a:chExt cx="0" cy="0"/>
        </a:xfrm>
      </p:grpSpPr>
      <p:pic>
        <p:nvPicPr>
          <p:cNvPr descr="bubbles.jpg" id="126" name="Google Shape;126;g1e947def947_1_68"/>
          <p:cNvPicPr preferRelativeResize="0"/>
          <p:nvPr/>
        </p:nvPicPr>
        <p:blipFill rotWithShape="1">
          <a:blip r:embed="rId3">
            <a:alphaModFix amt="50000"/>
          </a:blip>
          <a:srcRect b="8399" l="10104" r="0" t="0"/>
          <a:stretch/>
        </p:blipFill>
        <p:spPr>
          <a:xfrm>
            <a:off x="0" y="-129975"/>
            <a:ext cx="9144000" cy="6987974"/>
          </a:xfrm>
          <a:prstGeom prst="rect">
            <a:avLst/>
          </a:prstGeom>
          <a:noFill/>
          <a:ln>
            <a:noFill/>
          </a:ln>
        </p:spPr>
      </p:pic>
      <p:sp>
        <p:nvSpPr>
          <p:cNvPr id="127" name="Google Shape;127;g1e947def947_1_68"/>
          <p:cNvSpPr txBox="1"/>
          <p:nvPr/>
        </p:nvSpPr>
        <p:spPr>
          <a:xfrm>
            <a:off x="1813334" y="802298"/>
            <a:ext cx="6477900" cy="2541300"/>
          </a:xfrm>
          <a:prstGeom prst="rect">
            <a:avLst/>
          </a:prstGeom>
          <a:noFill/>
          <a:ln>
            <a:noFill/>
          </a:ln>
        </p:spPr>
        <p:txBody>
          <a:bodyPr anchorCtr="0" anchor="b" bIns="0" lIns="91425" spcFirstLastPara="1" rIns="91425" wrap="square" tIns="45700">
            <a:normAutofit/>
          </a:bodyPr>
          <a:lstStyle/>
          <a:p>
            <a:pPr indent="0" lvl="0" marL="0" marR="0" rtl="0" algn="l">
              <a:lnSpc>
                <a:spcPct val="90000"/>
              </a:lnSpc>
              <a:spcBef>
                <a:spcPts val="0"/>
              </a:spcBef>
              <a:spcAft>
                <a:spcPts val="0"/>
              </a:spcAft>
              <a:buNone/>
            </a:pPr>
            <a:r>
              <a:rPr lang="en-US" sz="6600">
                <a:solidFill>
                  <a:schemeClr val="dk1"/>
                </a:solidFill>
                <a:latin typeface="Trebuchet MS"/>
                <a:ea typeface="Trebuchet MS"/>
                <a:cs typeface="Trebuchet MS"/>
                <a:sym typeface="Trebuchet MS"/>
              </a:rPr>
              <a:t>Joints</a:t>
            </a:r>
            <a:endParaRPr>
              <a:latin typeface="Trebuchet MS"/>
              <a:ea typeface="Trebuchet MS"/>
              <a:cs typeface="Trebuchet MS"/>
              <a:sym typeface="Trebuchet M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 name="Shape 131"/>
        <p:cNvGrpSpPr/>
        <p:nvPr/>
      </p:nvGrpSpPr>
      <p:grpSpPr>
        <a:xfrm>
          <a:off x="0" y="0"/>
          <a:ext cx="0" cy="0"/>
          <a:chOff x="0" y="0"/>
          <a:chExt cx="0" cy="0"/>
        </a:xfrm>
      </p:grpSpPr>
      <p:pic>
        <p:nvPicPr>
          <p:cNvPr descr="The radiologic figure of a skeleton" id="132" name="Google Shape;132;g1e947def947_1_8"/>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133" name="Google Shape;133;g1e947def947_1_8"/>
          <p:cNvSpPr txBox="1"/>
          <p:nvPr/>
        </p:nvSpPr>
        <p:spPr>
          <a:xfrm>
            <a:off x="768100" y="1939350"/>
            <a:ext cx="7290000" cy="4157400"/>
          </a:xfrm>
          <a:prstGeom prst="rect">
            <a:avLst/>
          </a:prstGeom>
          <a:noFill/>
          <a:ln>
            <a:noFill/>
          </a:ln>
        </p:spPr>
        <p:txBody>
          <a:bodyPr anchorCtr="0" anchor="t" bIns="45700" lIns="45700" spcFirstLastPara="1" rIns="45700" wrap="square" tIns="45700">
            <a:normAutofit/>
          </a:bodyPr>
          <a:lstStyle/>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A</a:t>
            </a:r>
            <a:r>
              <a:rPr b="1" lang="en-US" sz="2800">
                <a:solidFill>
                  <a:schemeClr val="dk1"/>
                </a:solidFill>
                <a:latin typeface="Trebuchet MS"/>
                <a:ea typeface="Trebuchet MS"/>
                <a:cs typeface="Trebuchet MS"/>
                <a:sym typeface="Trebuchet MS"/>
              </a:rPr>
              <a:t> joint is formed where two bones meet</a:t>
            </a:r>
            <a:r>
              <a:rPr lang="en-US" sz="2800">
                <a:solidFill>
                  <a:schemeClr val="dk1"/>
                </a:solidFill>
                <a:latin typeface="Trebuchet MS"/>
                <a:ea typeface="Trebuchet MS"/>
                <a:cs typeface="Trebuchet MS"/>
                <a:sym typeface="Trebuchet MS"/>
              </a:rPr>
              <a:t>. Most joints allow the rigid skeleton to move. </a:t>
            </a:r>
            <a:endParaRPr sz="2800">
              <a:solidFill>
                <a:schemeClr val="dk1"/>
              </a:solidFill>
              <a:latin typeface="Trebuchet MS"/>
              <a:ea typeface="Trebuchet MS"/>
              <a:cs typeface="Trebuchet MS"/>
              <a:sym typeface="Trebuchet MS"/>
            </a:endParaRPr>
          </a:p>
          <a:p>
            <a:pPr indent="0" lvl="0" marL="0" marR="0" rtl="0" algn="l">
              <a:lnSpc>
                <a:spcPct val="90000"/>
              </a:lnSpc>
              <a:spcBef>
                <a:spcPts val="0"/>
              </a:spcBef>
              <a:spcAft>
                <a:spcPts val="0"/>
              </a:spcAft>
              <a:buNone/>
            </a:pPr>
            <a:r>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There are three types of joints:</a:t>
            </a:r>
            <a:endParaRPr sz="2800">
              <a:solidFill>
                <a:schemeClr val="dk1"/>
              </a:solidFill>
              <a:latin typeface="Trebuchet MS"/>
              <a:ea typeface="Trebuchet MS"/>
              <a:cs typeface="Trebuchet MS"/>
              <a:sym typeface="Trebuchet MS"/>
            </a:endParaRPr>
          </a:p>
          <a:p>
            <a:pPr indent="-406400" lvl="0" marL="457200" marR="0" rtl="0" algn="l">
              <a:lnSpc>
                <a:spcPct val="115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Fixed joints</a:t>
            </a:r>
            <a:endParaRPr sz="2800">
              <a:solidFill>
                <a:schemeClr val="dk1"/>
              </a:solidFill>
              <a:latin typeface="Trebuchet MS"/>
              <a:ea typeface="Trebuchet MS"/>
              <a:cs typeface="Trebuchet MS"/>
              <a:sym typeface="Trebuchet MS"/>
            </a:endParaRPr>
          </a:p>
          <a:p>
            <a:pPr indent="-406400" lvl="0" marL="457200" marR="0" rtl="0" algn="l">
              <a:lnSpc>
                <a:spcPct val="115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Partially movable joints </a:t>
            </a:r>
            <a:endParaRPr sz="2800">
              <a:solidFill>
                <a:schemeClr val="dk1"/>
              </a:solidFill>
              <a:latin typeface="Trebuchet MS"/>
              <a:ea typeface="Trebuchet MS"/>
              <a:cs typeface="Trebuchet MS"/>
              <a:sym typeface="Trebuchet MS"/>
            </a:endParaRPr>
          </a:p>
          <a:p>
            <a:pPr indent="-406400" lvl="0" marL="457200" marR="0" rtl="0" algn="l">
              <a:lnSpc>
                <a:spcPct val="115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Moveable joints</a:t>
            </a:r>
            <a:endParaRPr sz="2800">
              <a:solidFill>
                <a:schemeClr val="dk1"/>
              </a:solidFill>
              <a:latin typeface="Trebuchet MS"/>
              <a:ea typeface="Trebuchet MS"/>
              <a:cs typeface="Trebuchet MS"/>
              <a:sym typeface="Trebuchet MS"/>
            </a:endParaRPr>
          </a:p>
        </p:txBody>
      </p:sp>
      <p:sp>
        <p:nvSpPr>
          <p:cNvPr id="134" name="Google Shape;134;g1e947def947_1_8"/>
          <p:cNvSpPr txBox="1"/>
          <p:nvPr/>
        </p:nvSpPr>
        <p:spPr>
          <a:xfrm>
            <a:off x="643100" y="733525"/>
            <a:ext cx="44088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Joints</a:t>
            </a:r>
            <a:endParaRPr b="0" i="0" sz="3600" u="none" cap="none" strike="noStrike">
              <a:solidFill>
                <a:srgbClr val="000000"/>
              </a:solidFill>
              <a:latin typeface="Trebuchet MS"/>
              <a:ea typeface="Trebuchet MS"/>
              <a:cs typeface="Trebuchet MS"/>
              <a:sym typeface="Trebuchet MS"/>
            </a:endParaRPr>
          </a:p>
        </p:txBody>
      </p:sp>
      <p:pic>
        <p:nvPicPr>
          <p:cNvPr id="135" name="Google Shape;135;g1e947def947_1_8"/>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 name="Shape 139"/>
        <p:cNvGrpSpPr/>
        <p:nvPr/>
      </p:nvGrpSpPr>
      <p:grpSpPr>
        <a:xfrm>
          <a:off x="0" y="0"/>
          <a:ext cx="0" cy="0"/>
          <a:chOff x="0" y="0"/>
          <a:chExt cx="0" cy="0"/>
        </a:xfrm>
      </p:grpSpPr>
      <p:pic>
        <p:nvPicPr>
          <p:cNvPr descr="The radiologic figure of a skeleton" id="140" name="Google Shape;140;g1e947def947_1_127"/>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141" name="Google Shape;141;g1e947def947_1_127"/>
          <p:cNvSpPr txBox="1"/>
          <p:nvPr/>
        </p:nvSpPr>
        <p:spPr>
          <a:xfrm>
            <a:off x="492925" y="1801775"/>
            <a:ext cx="7290000" cy="3119400"/>
          </a:xfrm>
          <a:prstGeom prst="rect">
            <a:avLst/>
          </a:prstGeom>
          <a:noFill/>
          <a:ln>
            <a:noFill/>
          </a:ln>
        </p:spPr>
        <p:txBody>
          <a:bodyPr anchorCtr="0" anchor="t" bIns="45700" lIns="45700" spcFirstLastPara="1" rIns="45700" wrap="square" tIns="45700">
            <a:noAutofit/>
          </a:bodyPr>
          <a:lstStyle/>
          <a:p>
            <a:pPr indent="0" lvl="0" marL="0" marR="0" rtl="0" algn="l">
              <a:lnSpc>
                <a:spcPct val="95000"/>
              </a:lnSpc>
              <a:spcBef>
                <a:spcPts val="0"/>
              </a:spcBef>
              <a:spcAft>
                <a:spcPts val="0"/>
              </a:spcAft>
              <a:buSzPts val="1018"/>
              <a:buNone/>
            </a:pPr>
            <a:r>
              <a:rPr lang="en-US" sz="2790">
                <a:solidFill>
                  <a:schemeClr val="dk1"/>
                </a:solidFill>
                <a:latin typeface="Trebuchet MS"/>
                <a:ea typeface="Trebuchet MS"/>
                <a:cs typeface="Trebuchet MS"/>
                <a:sym typeface="Trebuchet MS"/>
              </a:rPr>
              <a:t>At a Fixed Joint the bones are joined firmly together by fibrous connective tissue which </a:t>
            </a:r>
            <a:endParaRPr sz="2790">
              <a:solidFill>
                <a:schemeClr val="dk1"/>
              </a:solidFill>
              <a:latin typeface="Trebuchet MS"/>
              <a:ea typeface="Trebuchet MS"/>
              <a:cs typeface="Trebuchet MS"/>
              <a:sym typeface="Trebuchet MS"/>
            </a:endParaRPr>
          </a:p>
          <a:p>
            <a:pPr indent="0" lvl="0" marL="0" marR="0" rtl="0" algn="l">
              <a:lnSpc>
                <a:spcPct val="95000"/>
              </a:lnSpc>
              <a:spcBef>
                <a:spcPts val="0"/>
              </a:spcBef>
              <a:spcAft>
                <a:spcPts val="0"/>
              </a:spcAft>
              <a:buSzPts val="1018"/>
              <a:buNone/>
            </a:pPr>
            <a:r>
              <a:rPr lang="en-US" sz="2790">
                <a:solidFill>
                  <a:schemeClr val="dk1"/>
                </a:solidFill>
                <a:latin typeface="Trebuchet MS"/>
                <a:ea typeface="Trebuchet MS"/>
                <a:cs typeface="Trebuchet MS"/>
                <a:sym typeface="Trebuchet MS"/>
              </a:rPr>
              <a:t>allows no movement, </a:t>
            </a:r>
            <a:endParaRPr sz="2790">
              <a:solidFill>
                <a:schemeClr val="dk1"/>
              </a:solidFill>
              <a:latin typeface="Trebuchet MS"/>
              <a:ea typeface="Trebuchet MS"/>
              <a:cs typeface="Trebuchet MS"/>
              <a:sym typeface="Trebuchet MS"/>
            </a:endParaRPr>
          </a:p>
          <a:p>
            <a:pPr indent="0" lvl="0" marL="0" marR="0" rtl="0" algn="l">
              <a:lnSpc>
                <a:spcPct val="95000"/>
              </a:lnSpc>
              <a:spcBef>
                <a:spcPts val="0"/>
              </a:spcBef>
              <a:spcAft>
                <a:spcPts val="0"/>
              </a:spcAft>
              <a:buSzPts val="1018"/>
              <a:buNone/>
            </a:pPr>
            <a:r>
              <a:rPr lang="en-US" sz="2790">
                <a:solidFill>
                  <a:schemeClr val="dk1"/>
                </a:solidFill>
                <a:latin typeface="Trebuchet MS"/>
                <a:ea typeface="Trebuchet MS"/>
                <a:cs typeface="Trebuchet MS"/>
                <a:sym typeface="Trebuchet MS"/>
              </a:rPr>
              <a:t>e.g. </a:t>
            </a:r>
            <a:r>
              <a:rPr b="1" lang="en-US" sz="2790">
                <a:solidFill>
                  <a:schemeClr val="dk1"/>
                </a:solidFill>
                <a:latin typeface="Trebuchet MS"/>
                <a:ea typeface="Trebuchet MS"/>
                <a:cs typeface="Trebuchet MS"/>
                <a:sym typeface="Trebuchet MS"/>
              </a:rPr>
              <a:t>the cranium is </a:t>
            </a:r>
            <a:endParaRPr b="1" sz="2790">
              <a:solidFill>
                <a:schemeClr val="dk1"/>
              </a:solidFill>
              <a:latin typeface="Trebuchet MS"/>
              <a:ea typeface="Trebuchet MS"/>
              <a:cs typeface="Trebuchet MS"/>
              <a:sym typeface="Trebuchet MS"/>
            </a:endParaRPr>
          </a:p>
          <a:p>
            <a:pPr indent="0" lvl="0" marL="0" marR="0" rtl="0" algn="l">
              <a:lnSpc>
                <a:spcPct val="95000"/>
              </a:lnSpc>
              <a:spcBef>
                <a:spcPts val="0"/>
              </a:spcBef>
              <a:spcAft>
                <a:spcPts val="0"/>
              </a:spcAft>
              <a:buSzPts val="1018"/>
              <a:buNone/>
            </a:pPr>
            <a:r>
              <a:rPr b="1" lang="en-US" sz="2790">
                <a:solidFill>
                  <a:schemeClr val="dk1"/>
                </a:solidFill>
                <a:latin typeface="Trebuchet MS"/>
                <a:ea typeface="Trebuchet MS"/>
                <a:cs typeface="Trebuchet MS"/>
                <a:sym typeface="Trebuchet MS"/>
              </a:rPr>
              <a:t>made of several </a:t>
            </a:r>
            <a:endParaRPr b="1" sz="2790">
              <a:solidFill>
                <a:schemeClr val="dk1"/>
              </a:solidFill>
              <a:latin typeface="Trebuchet MS"/>
              <a:ea typeface="Trebuchet MS"/>
              <a:cs typeface="Trebuchet MS"/>
              <a:sym typeface="Trebuchet MS"/>
            </a:endParaRPr>
          </a:p>
          <a:p>
            <a:pPr indent="0" lvl="0" marL="0" marR="0" rtl="0" algn="l">
              <a:lnSpc>
                <a:spcPct val="95000"/>
              </a:lnSpc>
              <a:spcBef>
                <a:spcPts val="0"/>
              </a:spcBef>
              <a:spcAft>
                <a:spcPts val="0"/>
              </a:spcAft>
              <a:buSzPts val="1018"/>
              <a:buNone/>
            </a:pPr>
            <a:r>
              <a:rPr b="1" lang="en-US" sz="2790">
                <a:solidFill>
                  <a:schemeClr val="dk1"/>
                </a:solidFill>
                <a:latin typeface="Trebuchet MS"/>
                <a:ea typeface="Trebuchet MS"/>
                <a:cs typeface="Trebuchet MS"/>
                <a:sym typeface="Trebuchet MS"/>
              </a:rPr>
              <a:t>bones joined by </a:t>
            </a:r>
            <a:endParaRPr b="1" sz="2790">
              <a:solidFill>
                <a:schemeClr val="dk1"/>
              </a:solidFill>
              <a:latin typeface="Trebuchet MS"/>
              <a:ea typeface="Trebuchet MS"/>
              <a:cs typeface="Trebuchet MS"/>
              <a:sym typeface="Trebuchet MS"/>
            </a:endParaRPr>
          </a:p>
          <a:p>
            <a:pPr indent="0" lvl="0" marL="0" marR="0" rtl="0" algn="l">
              <a:lnSpc>
                <a:spcPct val="95000"/>
              </a:lnSpc>
              <a:spcBef>
                <a:spcPts val="0"/>
              </a:spcBef>
              <a:spcAft>
                <a:spcPts val="0"/>
              </a:spcAft>
              <a:buSzPts val="1018"/>
              <a:buNone/>
            </a:pPr>
            <a:r>
              <a:rPr b="1" lang="en-US" sz="2790">
                <a:solidFill>
                  <a:schemeClr val="dk1"/>
                </a:solidFill>
                <a:latin typeface="Trebuchet MS"/>
                <a:ea typeface="Trebuchet MS"/>
                <a:cs typeface="Trebuchet MS"/>
                <a:sym typeface="Trebuchet MS"/>
              </a:rPr>
              <a:t>fixed or immovable </a:t>
            </a:r>
            <a:endParaRPr b="1" sz="2790">
              <a:solidFill>
                <a:schemeClr val="dk1"/>
              </a:solidFill>
              <a:latin typeface="Trebuchet MS"/>
              <a:ea typeface="Trebuchet MS"/>
              <a:cs typeface="Trebuchet MS"/>
              <a:sym typeface="Trebuchet MS"/>
            </a:endParaRPr>
          </a:p>
          <a:p>
            <a:pPr indent="0" lvl="0" marL="0" marR="0" rtl="0" algn="l">
              <a:lnSpc>
                <a:spcPct val="95000"/>
              </a:lnSpc>
              <a:spcBef>
                <a:spcPts val="0"/>
              </a:spcBef>
              <a:spcAft>
                <a:spcPts val="0"/>
              </a:spcAft>
              <a:buSzPts val="1018"/>
              <a:buNone/>
            </a:pPr>
            <a:r>
              <a:rPr b="1" lang="en-US" sz="2790">
                <a:solidFill>
                  <a:schemeClr val="dk1"/>
                </a:solidFill>
                <a:latin typeface="Trebuchet MS"/>
                <a:ea typeface="Trebuchet MS"/>
                <a:cs typeface="Trebuchet MS"/>
                <a:sym typeface="Trebuchet MS"/>
              </a:rPr>
              <a:t>joints.</a:t>
            </a:r>
            <a:endParaRPr sz="2790">
              <a:solidFill>
                <a:schemeClr val="dk1"/>
              </a:solidFill>
              <a:latin typeface="Trebuchet MS"/>
              <a:ea typeface="Trebuchet MS"/>
              <a:cs typeface="Trebuchet MS"/>
              <a:sym typeface="Trebuchet MS"/>
            </a:endParaRPr>
          </a:p>
        </p:txBody>
      </p:sp>
      <p:sp>
        <p:nvSpPr>
          <p:cNvPr id="142" name="Google Shape;142;g1e947def947_1_127"/>
          <p:cNvSpPr txBox="1"/>
          <p:nvPr/>
        </p:nvSpPr>
        <p:spPr>
          <a:xfrm>
            <a:off x="643100" y="871100"/>
            <a:ext cx="44088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Fixed Joints</a:t>
            </a:r>
            <a:endParaRPr b="0" i="0" sz="3600" u="none" cap="none" strike="noStrike">
              <a:solidFill>
                <a:srgbClr val="000000"/>
              </a:solidFill>
              <a:latin typeface="Trebuchet MS"/>
              <a:ea typeface="Trebuchet MS"/>
              <a:cs typeface="Trebuchet MS"/>
              <a:sym typeface="Trebuchet MS"/>
            </a:endParaRPr>
          </a:p>
        </p:txBody>
      </p:sp>
      <p:pic>
        <p:nvPicPr>
          <p:cNvPr id="143" name="Google Shape;143;g1e947def947_1_127"/>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pic>
        <p:nvPicPr>
          <p:cNvPr id="144" name="Google Shape;144;g1e947def947_1_127"/>
          <p:cNvPicPr preferRelativeResize="0"/>
          <p:nvPr/>
        </p:nvPicPr>
        <p:blipFill>
          <a:blip r:embed="rId5">
            <a:alphaModFix/>
          </a:blip>
          <a:stretch>
            <a:fillRect/>
          </a:stretch>
        </p:blipFill>
        <p:spPr>
          <a:xfrm>
            <a:off x="3962065" y="2787700"/>
            <a:ext cx="4666335" cy="3119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8" name="Shape 148"/>
        <p:cNvGrpSpPr/>
        <p:nvPr/>
      </p:nvGrpSpPr>
      <p:grpSpPr>
        <a:xfrm>
          <a:off x="0" y="0"/>
          <a:ext cx="0" cy="0"/>
          <a:chOff x="0" y="0"/>
          <a:chExt cx="0" cy="0"/>
        </a:xfrm>
      </p:grpSpPr>
      <p:pic>
        <p:nvPicPr>
          <p:cNvPr descr="The radiologic figure of a skeleton" id="149" name="Google Shape;149;g1e947def947_1_135"/>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150" name="Google Shape;150;g1e947def947_1_135"/>
          <p:cNvSpPr txBox="1"/>
          <p:nvPr/>
        </p:nvSpPr>
        <p:spPr>
          <a:xfrm>
            <a:off x="768100" y="1939350"/>
            <a:ext cx="3467400" cy="4156800"/>
          </a:xfrm>
          <a:prstGeom prst="rect">
            <a:avLst/>
          </a:prstGeom>
          <a:noFill/>
          <a:ln>
            <a:noFill/>
          </a:ln>
        </p:spPr>
        <p:txBody>
          <a:bodyPr anchorCtr="0" anchor="t" bIns="45700" lIns="45700" spcFirstLastPara="1" rIns="45700" wrap="square" tIns="45700">
            <a:noAutofit/>
          </a:bodyPr>
          <a:lstStyle/>
          <a:p>
            <a:pPr indent="0" lvl="0" marL="0" marR="0" rtl="0" algn="l">
              <a:lnSpc>
                <a:spcPct val="95000"/>
              </a:lnSpc>
              <a:spcBef>
                <a:spcPts val="0"/>
              </a:spcBef>
              <a:spcAft>
                <a:spcPts val="0"/>
              </a:spcAft>
              <a:buSzPts val="852"/>
              <a:buNone/>
            </a:pPr>
            <a:r>
              <a:rPr lang="en-US" sz="2770">
                <a:solidFill>
                  <a:schemeClr val="dk1"/>
                </a:solidFill>
                <a:latin typeface="Trebuchet MS"/>
                <a:ea typeface="Trebuchet MS"/>
                <a:cs typeface="Trebuchet MS"/>
                <a:sym typeface="Trebuchet MS"/>
              </a:rPr>
              <a:t>At a Partially Movable Joint the bones are separated by cartilage pads which allow slight movement, e.g. </a:t>
            </a:r>
            <a:r>
              <a:rPr b="1" lang="en-US" sz="2770">
                <a:solidFill>
                  <a:schemeClr val="dk1"/>
                </a:solidFill>
                <a:latin typeface="Trebuchet MS"/>
                <a:ea typeface="Trebuchet MS"/>
                <a:cs typeface="Trebuchet MS"/>
                <a:sym typeface="Trebuchet MS"/>
              </a:rPr>
              <a:t>the vertebrae are separated by intervertebral discs of cartilage.</a:t>
            </a:r>
            <a:endParaRPr sz="2770">
              <a:solidFill>
                <a:schemeClr val="dk1"/>
              </a:solidFill>
              <a:latin typeface="Trebuchet MS"/>
              <a:ea typeface="Trebuchet MS"/>
              <a:cs typeface="Trebuchet MS"/>
              <a:sym typeface="Trebuchet MS"/>
            </a:endParaRPr>
          </a:p>
        </p:txBody>
      </p:sp>
      <p:sp>
        <p:nvSpPr>
          <p:cNvPr id="151" name="Google Shape;151;g1e947def947_1_135"/>
          <p:cNvSpPr txBox="1"/>
          <p:nvPr/>
        </p:nvSpPr>
        <p:spPr>
          <a:xfrm>
            <a:off x="674850" y="828775"/>
            <a:ext cx="72900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Partially Movable Joints</a:t>
            </a:r>
            <a:endParaRPr b="0" i="0" sz="3600" u="none" cap="none" strike="noStrike">
              <a:solidFill>
                <a:srgbClr val="000000"/>
              </a:solidFill>
              <a:latin typeface="Trebuchet MS"/>
              <a:ea typeface="Trebuchet MS"/>
              <a:cs typeface="Trebuchet MS"/>
              <a:sym typeface="Trebuchet MS"/>
            </a:endParaRPr>
          </a:p>
        </p:txBody>
      </p:sp>
      <p:pic>
        <p:nvPicPr>
          <p:cNvPr id="152" name="Google Shape;152;g1e947def947_1_135"/>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pic>
        <p:nvPicPr>
          <p:cNvPr id="153" name="Google Shape;153;g1e947def947_1_135"/>
          <p:cNvPicPr preferRelativeResize="0"/>
          <p:nvPr/>
        </p:nvPicPr>
        <p:blipFill rotWithShape="1">
          <a:blip r:embed="rId5">
            <a:alphaModFix/>
          </a:blip>
          <a:srcRect b="0" l="0" r="0" t="0"/>
          <a:stretch/>
        </p:blipFill>
        <p:spPr>
          <a:xfrm>
            <a:off x="4876325" y="1703950"/>
            <a:ext cx="3277100" cy="4512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 name="Shape 157"/>
        <p:cNvGrpSpPr/>
        <p:nvPr/>
      </p:nvGrpSpPr>
      <p:grpSpPr>
        <a:xfrm>
          <a:off x="0" y="0"/>
          <a:ext cx="0" cy="0"/>
          <a:chOff x="0" y="0"/>
          <a:chExt cx="0" cy="0"/>
        </a:xfrm>
      </p:grpSpPr>
      <p:pic>
        <p:nvPicPr>
          <p:cNvPr descr="The radiologic figure of a skeleton" id="158" name="Google Shape;158;g1e947def947_1_152"/>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159" name="Google Shape;159;g1e947def947_1_152"/>
          <p:cNvSpPr txBox="1"/>
          <p:nvPr/>
        </p:nvSpPr>
        <p:spPr>
          <a:xfrm>
            <a:off x="746950" y="1685350"/>
            <a:ext cx="7290000" cy="4157400"/>
          </a:xfrm>
          <a:prstGeom prst="rect">
            <a:avLst/>
          </a:prstGeom>
          <a:noFill/>
          <a:ln>
            <a:noFill/>
          </a:ln>
        </p:spPr>
        <p:txBody>
          <a:bodyPr anchorCtr="0" anchor="t" bIns="45700" lIns="45700" spcFirstLastPara="1" rIns="45700" wrap="square" tIns="45700">
            <a:normAutofit fontScale="85000"/>
          </a:bodyPr>
          <a:lstStyle/>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At Moveable joints or synovial joints the articulating surfaces of the bones are covered with articular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cartilage and synovial fluid fills the joint cavity between the bones. The bones are held together by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ligaments.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There are two types of moveable joints:</a:t>
            </a:r>
            <a:endParaRPr sz="2800">
              <a:solidFill>
                <a:schemeClr val="dk1"/>
              </a:solidFill>
              <a:latin typeface="Trebuchet MS"/>
              <a:ea typeface="Trebuchet MS"/>
              <a:cs typeface="Trebuchet MS"/>
              <a:sym typeface="Trebuchet MS"/>
            </a:endParaRPr>
          </a:p>
          <a:p>
            <a:pPr indent="-379730" lvl="0" marL="457200" marR="0" rtl="0" algn="l">
              <a:lnSpc>
                <a:spcPct val="115000"/>
              </a:lnSpc>
              <a:spcBef>
                <a:spcPts val="0"/>
              </a:spcBef>
              <a:spcAft>
                <a:spcPts val="0"/>
              </a:spcAft>
              <a:buClr>
                <a:schemeClr val="dk1"/>
              </a:buClr>
              <a:buSzPct val="100000"/>
              <a:buFont typeface="Trebuchet MS"/>
              <a:buChar char="●"/>
            </a:pPr>
            <a:r>
              <a:rPr lang="en-US" sz="2800">
                <a:solidFill>
                  <a:schemeClr val="dk1"/>
                </a:solidFill>
                <a:latin typeface="Trebuchet MS"/>
                <a:ea typeface="Trebuchet MS"/>
                <a:cs typeface="Trebuchet MS"/>
                <a:sym typeface="Trebuchet MS"/>
              </a:rPr>
              <a:t>Hinge Joints</a:t>
            </a:r>
            <a:endParaRPr sz="2800">
              <a:solidFill>
                <a:schemeClr val="dk1"/>
              </a:solidFill>
              <a:latin typeface="Trebuchet MS"/>
              <a:ea typeface="Trebuchet MS"/>
              <a:cs typeface="Trebuchet MS"/>
              <a:sym typeface="Trebuchet MS"/>
            </a:endParaRPr>
          </a:p>
          <a:p>
            <a:pPr indent="-379730" lvl="0" marL="457200" marR="0" rtl="0" algn="l">
              <a:lnSpc>
                <a:spcPct val="115000"/>
              </a:lnSpc>
              <a:spcBef>
                <a:spcPts val="0"/>
              </a:spcBef>
              <a:spcAft>
                <a:spcPts val="0"/>
              </a:spcAft>
              <a:buClr>
                <a:schemeClr val="dk1"/>
              </a:buClr>
              <a:buSzPct val="100000"/>
              <a:buFont typeface="Trebuchet MS"/>
              <a:buChar char="●"/>
            </a:pPr>
            <a:r>
              <a:rPr lang="en-US" sz="2800">
                <a:solidFill>
                  <a:schemeClr val="dk1"/>
                </a:solidFill>
                <a:latin typeface="Trebuchet MS"/>
                <a:ea typeface="Trebuchet MS"/>
                <a:cs typeface="Trebuchet MS"/>
                <a:sym typeface="Trebuchet MS"/>
              </a:rPr>
              <a:t>Ball and Socet Joints</a:t>
            </a:r>
            <a:endParaRPr sz="2800">
              <a:solidFill>
                <a:schemeClr val="dk1"/>
              </a:solidFill>
              <a:latin typeface="Trebuchet MS"/>
              <a:ea typeface="Trebuchet MS"/>
              <a:cs typeface="Trebuchet MS"/>
              <a:sym typeface="Trebuchet MS"/>
            </a:endParaRPr>
          </a:p>
        </p:txBody>
      </p:sp>
      <p:sp>
        <p:nvSpPr>
          <p:cNvPr id="160" name="Google Shape;160;g1e947def947_1_152"/>
          <p:cNvSpPr txBox="1"/>
          <p:nvPr/>
        </p:nvSpPr>
        <p:spPr>
          <a:xfrm>
            <a:off x="643100" y="733525"/>
            <a:ext cx="44088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Moveable </a:t>
            </a:r>
            <a:r>
              <a:rPr lang="en-US" sz="3600">
                <a:latin typeface="Trebuchet MS"/>
                <a:ea typeface="Trebuchet MS"/>
                <a:cs typeface="Trebuchet MS"/>
                <a:sym typeface="Trebuchet MS"/>
              </a:rPr>
              <a:t>Joint</a:t>
            </a:r>
            <a:endParaRPr b="0" i="0" sz="3600" u="none" cap="none" strike="noStrike">
              <a:solidFill>
                <a:srgbClr val="000000"/>
              </a:solidFill>
              <a:latin typeface="Trebuchet MS"/>
              <a:ea typeface="Trebuchet MS"/>
              <a:cs typeface="Trebuchet MS"/>
              <a:sym typeface="Trebuchet MS"/>
            </a:endParaRPr>
          </a:p>
        </p:txBody>
      </p:sp>
      <p:pic>
        <p:nvPicPr>
          <p:cNvPr id="161" name="Google Shape;161;g1e947def947_1_152"/>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 name="Shape 165"/>
        <p:cNvGrpSpPr/>
        <p:nvPr/>
      </p:nvGrpSpPr>
      <p:grpSpPr>
        <a:xfrm>
          <a:off x="0" y="0"/>
          <a:ext cx="0" cy="0"/>
          <a:chOff x="0" y="0"/>
          <a:chExt cx="0" cy="0"/>
        </a:xfrm>
      </p:grpSpPr>
      <p:pic>
        <p:nvPicPr>
          <p:cNvPr descr="The radiologic figure of a skeleton" id="166" name="Google Shape;166;g1e947def947_1_159"/>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167" name="Google Shape;167;g1e947def947_1_159"/>
          <p:cNvSpPr txBox="1"/>
          <p:nvPr/>
        </p:nvSpPr>
        <p:spPr>
          <a:xfrm>
            <a:off x="512100" y="1907600"/>
            <a:ext cx="4059900" cy="4157400"/>
          </a:xfrm>
          <a:prstGeom prst="rect">
            <a:avLst/>
          </a:prstGeom>
          <a:noFill/>
          <a:ln>
            <a:noFill/>
          </a:ln>
        </p:spPr>
        <p:txBody>
          <a:bodyPr anchorCtr="0" anchor="t" bIns="45700" lIns="45700" spcFirstLastPara="1" rIns="45700" wrap="square" tIns="45700">
            <a:normAutofit fontScale="85000"/>
          </a:bodyPr>
          <a:lstStyle/>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Hinge joints are formed when the </a:t>
            </a:r>
            <a:r>
              <a:rPr b="1" lang="en-US" sz="2800">
                <a:solidFill>
                  <a:schemeClr val="dk1"/>
                </a:solidFill>
                <a:latin typeface="Trebuchet MS"/>
                <a:ea typeface="Trebuchet MS"/>
                <a:cs typeface="Trebuchet MS"/>
                <a:sym typeface="Trebuchet MS"/>
              </a:rPr>
              <a:t>ends of the bones meet.</a:t>
            </a:r>
            <a:r>
              <a:rPr lang="en-US" sz="2800">
                <a:solidFill>
                  <a:schemeClr val="dk1"/>
                </a:solidFill>
                <a:latin typeface="Trebuchet MS"/>
                <a:ea typeface="Trebuchet MS"/>
                <a:cs typeface="Trebuchet MS"/>
                <a:sym typeface="Trebuchet MS"/>
              </a:rPr>
              <a:t> They allow movement in one plane (direction) only. This limited movement provides strength and the joints are capable of bearing heavy loads, e.g. the elbow, knee, finger and toe joints.</a:t>
            </a:r>
            <a:endParaRPr sz="2800">
              <a:solidFill>
                <a:schemeClr val="dk1"/>
              </a:solidFill>
              <a:latin typeface="Trebuchet MS"/>
              <a:ea typeface="Trebuchet MS"/>
              <a:cs typeface="Trebuchet MS"/>
              <a:sym typeface="Trebuchet MS"/>
            </a:endParaRPr>
          </a:p>
        </p:txBody>
      </p:sp>
      <p:sp>
        <p:nvSpPr>
          <p:cNvPr id="168" name="Google Shape;168;g1e947def947_1_159"/>
          <p:cNvSpPr txBox="1"/>
          <p:nvPr/>
        </p:nvSpPr>
        <p:spPr>
          <a:xfrm>
            <a:off x="643100" y="733525"/>
            <a:ext cx="44088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Hinge</a:t>
            </a:r>
            <a:r>
              <a:rPr lang="en-US" sz="3600">
                <a:latin typeface="Trebuchet MS"/>
                <a:ea typeface="Trebuchet MS"/>
                <a:cs typeface="Trebuchet MS"/>
                <a:sym typeface="Trebuchet MS"/>
              </a:rPr>
              <a:t> Joint</a:t>
            </a:r>
            <a:endParaRPr b="0" i="0" sz="3600" u="none" cap="none" strike="noStrike">
              <a:solidFill>
                <a:srgbClr val="000000"/>
              </a:solidFill>
              <a:latin typeface="Trebuchet MS"/>
              <a:ea typeface="Trebuchet MS"/>
              <a:cs typeface="Trebuchet MS"/>
              <a:sym typeface="Trebuchet MS"/>
            </a:endParaRPr>
          </a:p>
        </p:txBody>
      </p:sp>
      <p:pic>
        <p:nvPicPr>
          <p:cNvPr id="169" name="Google Shape;169;g1e947def947_1_159"/>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pic>
        <p:nvPicPr>
          <p:cNvPr id="170" name="Google Shape;170;g1e947def947_1_159"/>
          <p:cNvPicPr preferRelativeResize="0"/>
          <p:nvPr/>
        </p:nvPicPr>
        <p:blipFill>
          <a:blip r:embed="rId5">
            <a:alphaModFix/>
          </a:blip>
          <a:stretch>
            <a:fillRect/>
          </a:stretch>
        </p:blipFill>
        <p:spPr>
          <a:xfrm>
            <a:off x="4716645" y="2256824"/>
            <a:ext cx="4004880" cy="30877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174" name="Shape 174"/>
        <p:cNvGrpSpPr/>
        <p:nvPr/>
      </p:nvGrpSpPr>
      <p:grpSpPr>
        <a:xfrm>
          <a:off x="0" y="0"/>
          <a:ext cx="0" cy="0"/>
          <a:chOff x="0" y="0"/>
          <a:chExt cx="0" cy="0"/>
        </a:xfrm>
      </p:grpSpPr>
      <p:pic>
        <p:nvPicPr>
          <p:cNvPr id="175" name="Google Shape;175;p26"/>
          <p:cNvPicPr preferRelativeResize="0"/>
          <p:nvPr/>
        </p:nvPicPr>
        <p:blipFill>
          <a:blip r:embed="rId3">
            <a:alphaModFix/>
          </a:blip>
          <a:stretch>
            <a:fillRect/>
          </a:stretch>
        </p:blipFill>
        <p:spPr>
          <a:xfrm>
            <a:off x="769624" y="550350"/>
            <a:ext cx="7870100" cy="5178401"/>
          </a:xfrm>
          <a:prstGeom prst="rect">
            <a:avLst/>
          </a:prstGeom>
          <a:noFill/>
          <a:ln>
            <a:noFill/>
          </a:ln>
        </p:spPr>
      </p:pic>
      <p:pic>
        <p:nvPicPr>
          <p:cNvPr id="176" name="Google Shape;176;p26"/>
          <p:cNvPicPr preferRelativeResize="0"/>
          <p:nvPr/>
        </p:nvPicPr>
        <p:blipFill>
          <a:blip r:embed="rId4">
            <a:alphaModFix/>
          </a:blip>
          <a:stretch>
            <a:fillRect/>
          </a:stretch>
        </p:blipFill>
        <p:spPr>
          <a:xfrm>
            <a:off x="-346025" y="51298"/>
            <a:ext cx="2181600" cy="1227150"/>
          </a:xfrm>
          <a:prstGeom prst="rect">
            <a:avLst/>
          </a:prstGeom>
          <a:noFill/>
          <a:ln>
            <a:noFill/>
          </a:ln>
        </p:spPr>
      </p:pic>
      <p:sp>
        <p:nvSpPr>
          <p:cNvPr id="177" name="Google Shape;177;p26"/>
          <p:cNvSpPr txBox="1"/>
          <p:nvPr/>
        </p:nvSpPr>
        <p:spPr>
          <a:xfrm>
            <a:off x="490388" y="5820675"/>
            <a:ext cx="8252100" cy="74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u="sng">
                <a:latin typeface="Trebuchet MS"/>
                <a:ea typeface="Trebuchet MS"/>
                <a:cs typeface="Trebuchet MS"/>
                <a:sym typeface="Trebuchet MS"/>
              </a:rPr>
              <a:t>Structure and functions of the parts of a generalised hinge joint</a:t>
            </a:r>
            <a:endParaRPr sz="1800" u="sng">
              <a:latin typeface="Trebuchet MS"/>
              <a:ea typeface="Trebuchet MS"/>
              <a:cs typeface="Trebuchet MS"/>
              <a:sym typeface="Trebuchet MS"/>
            </a:endParaRPr>
          </a:p>
          <a:p>
            <a:pPr indent="0" lvl="0" marL="0" rtl="0" algn="ctr">
              <a:spcBef>
                <a:spcPts val="0"/>
              </a:spcBef>
              <a:spcAft>
                <a:spcPts val="0"/>
              </a:spcAft>
              <a:buNone/>
            </a:pPr>
            <a:r>
              <a:rPr lang="en-US" sz="1200">
                <a:latin typeface="Trebuchet MS"/>
                <a:ea typeface="Trebuchet MS"/>
                <a:cs typeface="Trebuchet MS"/>
                <a:sym typeface="Trebuchet MS"/>
              </a:rPr>
              <a:t>Source: Concise Revision Course: Human and Social Biology</a:t>
            </a:r>
            <a:endParaRPr sz="1200">
              <a:latin typeface="Trebuchet MS"/>
              <a:ea typeface="Trebuchet MS"/>
              <a:cs typeface="Trebuchet MS"/>
              <a:sym typeface="Trebuchet MS"/>
            </a:endParaRPr>
          </a:p>
          <a:p>
            <a:pPr indent="0" lvl="0" marL="0" rtl="0" algn="l">
              <a:spcBef>
                <a:spcPts val="0"/>
              </a:spcBef>
              <a:spcAft>
                <a:spcPts val="0"/>
              </a:spcAft>
              <a:buNone/>
            </a:pPr>
            <a:r>
              <a:t/>
            </a:r>
            <a:endParaRPr sz="1800" u="sng">
              <a:latin typeface="Trebuchet MS"/>
              <a:ea typeface="Trebuchet MS"/>
              <a:cs typeface="Trebuchet MS"/>
              <a:sym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 name="Shape 181"/>
        <p:cNvGrpSpPr/>
        <p:nvPr/>
      </p:nvGrpSpPr>
      <p:grpSpPr>
        <a:xfrm>
          <a:off x="0" y="0"/>
          <a:ext cx="0" cy="0"/>
          <a:chOff x="0" y="0"/>
          <a:chExt cx="0" cy="0"/>
        </a:xfrm>
      </p:grpSpPr>
      <p:pic>
        <p:nvPicPr>
          <p:cNvPr descr="The radiologic figure of a skeleton" id="182" name="Google Shape;182;g1e947def947_1_181"/>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183" name="Google Shape;183;g1e947def947_1_181"/>
          <p:cNvSpPr txBox="1"/>
          <p:nvPr/>
        </p:nvSpPr>
        <p:spPr>
          <a:xfrm>
            <a:off x="643100" y="733525"/>
            <a:ext cx="61323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Ball and Socket </a:t>
            </a:r>
            <a:r>
              <a:rPr lang="en-US" sz="3600">
                <a:latin typeface="Trebuchet MS"/>
                <a:ea typeface="Trebuchet MS"/>
                <a:cs typeface="Trebuchet MS"/>
                <a:sym typeface="Trebuchet MS"/>
              </a:rPr>
              <a:t>Joints</a:t>
            </a:r>
            <a:endParaRPr b="0" i="0" sz="3600" u="none" cap="none" strike="noStrike">
              <a:solidFill>
                <a:srgbClr val="000000"/>
              </a:solidFill>
              <a:latin typeface="Trebuchet MS"/>
              <a:ea typeface="Trebuchet MS"/>
              <a:cs typeface="Trebuchet MS"/>
              <a:sym typeface="Trebuchet MS"/>
            </a:endParaRPr>
          </a:p>
        </p:txBody>
      </p:sp>
      <p:pic>
        <p:nvPicPr>
          <p:cNvPr id="184" name="Google Shape;184;g1e947def947_1_181"/>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pic>
        <p:nvPicPr>
          <p:cNvPr id="185" name="Google Shape;185;g1e947def947_1_181"/>
          <p:cNvPicPr preferRelativeResize="0"/>
          <p:nvPr/>
        </p:nvPicPr>
        <p:blipFill rotWithShape="1">
          <a:blip r:embed="rId5">
            <a:alphaModFix/>
          </a:blip>
          <a:srcRect b="1267" l="0" r="0" t="1257"/>
          <a:stretch/>
        </p:blipFill>
        <p:spPr>
          <a:xfrm>
            <a:off x="4487350" y="1993900"/>
            <a:ext cx="4594550" cy="3445925"/>
          </a:xfrm>
          <a:prstGeom prst="rect">
            <a:avLst/>
          </a:prstGeom>
          <a:noFill/>
          <a:ln>
            <a:noFill/>
          </a:ln>
        </p:spPr>
      </p:pic>
      <p:sp>
        <p:nvSpPr>
          <p:cNvPr id="186" name="Google Shape;186;g1e947def947_1_181"/>
          <p:cNvSpPr txBox="1"/>
          <p:nvPr/>
        </p:nvSpPr>
        <p:spPr>
          <a:xfrm>
            <a:off x="512100" y="1907600"/>
            <a:ext cx="4059900" cy="4157400"/>
          </a:xfrm>
          <a:prstGeom prst="rect">
            <a:avLst/>
          </a:prstGeom>
          <a:noFill/>
          <a:ln>
            <a:noFill/>
          </a:ln>
        </p:spPr>
        <p:txBody>
          <a:bodyPr anchorCtr="0" anchor="t" bIns="45700" lIns="45700" spcFirstLastPara="1" rIns="45700" wrap="square" tIns="45700">
            <a:normAutofit fontScale="70000"/>
          </a:bodyPr>
          <a:lstStyle/>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Ball and socket joints are formed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b="1" lang="en-US" sz="2800">
                <a:solidFill>
                  <a:schemeClr val="dk1"/>
                </a:solidFill>
                <a:latin typeface="Trebuchet MS"/>
                <a:ea typeface="Trebuchet MS"/>
                <a:cs typeface="Trebuchet MS"/>
                <a:sym typeface="Trebuchet MS"/>
              </a:rPr>
              <a:t>where a ball at the end of one </a:t>
            </a:r>
            <a:endParaRPr b="1"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b="1" lang="en-US" sz="2800">
                <a:solidFill>
                  <a:schemeClr val="dk1"/>
                </a:solidFill>
                <a:latin typeface="Trebuchet MS"/>
                <a:ea typeface="Trebuchet MS"/>
                <a:cs typeface="Trebuchet MS"/>
                <a:sym typeface="Trebuchet MS"/>
              </a:rPr>
              <a:t>bone fits into a socket in the </a:t>
            </a:r>
            <a:endParaRPr b="1"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b="1" lang="en-US" sz="2800">
                <a:solidFill>
                  <a:schemeClr val="dk1"/>
                </a:solidFill>
                <a:latin typeface="Trebuchet MS"/>
                <a:ea typeface="Trebuchet MS"/>
                <a:cs typeface="Trebuchet MS"/>
                <a:sym typeface="Trebuchet MS"/>
              </a:rPr>
              <a:t>other bone.</a:t>
            </a:r>
            <a:r>
              <a:rPr lang="en-US" sz="2800">
                <a:solidFill>
                  <a:schemeClr val="dk1"/>
                </a:solidFill>
                <a:latin typeface="Trebuchet MS"/>
                <a:ea typeface="Trebuchet MS"/>
                <a:cs typeface="Trebuchet MS"/>
                <a:sym typeface="Trebuchet MS"/>
              </a:rPr>
              <a:t> They allow rotational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movement in all planes. The free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range of movement provides less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support and makes the joints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more susceptible to dislocation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than a hinge joint, e.g. the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shoulder and hip joints.</a:t>
            </a:r>
            <a:endParaRPr sz="2800">
              <a:solidFill>
                <a:schemeClr val="dk1"/>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190" name="Shape 190"/>
        <p:cNvGrpSpPr/>
        <p:nvPr/>
      </p:nvGrpSpPr>
      <p:grpSpPr>
        <a:xfrm>
          <a:off x="0" y="0"/>
          <a:ext cx="0" cy="0"/>
          <a:chOff x="0" y="0"/>
          <a:chExt cx="0" cy="0"/>
        </a:xfrm>
      </p:grpSpPr>
      <p:pic>
        <p:nvPicPr>
          <p:cNvPr id="191" name="Google Shape;191;g1e947def947_1_191"/>
          <p:cNvPicPr preferRelativeResize="0"/>
          <p:nvPr/>
        </p:nvPicPr>
        <p:blipFill>
          <a:blip r:embed="rId3">
            <a:alphaModFix/>
          </a:blip>
          <a:stretch>
            <a:fillRect/>
          </a:stretch>
        </p:blipFill>
        <p:spPr>
          <a:xfrm>
            <a:off x="-346025" y="51298"/>
            <a:ext cx="2181600" cy="1227150"/>
          </a:xfrm>
          <a:prstGeom prst="rect">
            <a:avLst/>
          </a:prstGeom>
          <a:noFill/>
          <a:ln>
            <a:noFill/>
          </a:ln>
        </p:spPr>
      </p:pic>
      <p:sp>
        <p:nvSpPr>
          <p:cNvPr id="192" name="Google Shape;192;g1e947def947_1_191"/>
          <p:cNvSpPr txBox="1"/>
          <p:nvPr/>
        </p:nvSpPr>
        <p:spPr>
          <a:xfrm>
            <a:off x="490388" y="5820675"/>
            <a:ext cx="8252100" cy="74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u="sng">
                <a:latin typeface="Trebuchet MS"/>
                <a:ea typeface="Trebuchet MS"/>
                <a:cs typeface="Trebuchet MS"/>
                <a:sym typeface="Trebuchet MS"/>
              </a:rPr>
              <a:t>Structure of the parts of a ball and socket joint </a:t>
            </a:r>
            <a:endParaRPr sz="1800" u="sng">
              <a:latin typeface="Trebuchet MS"/>
              <a:ea typeface="Trebuchet MS"/>
              <a:cs typeface="Trebuchet MS"/>
              <a:sym typeface="Trebuchet MS"/>
            </a:endParaRPr>
          </a:p>
          <a:p>
            <a:pPr indent="0" lvl="0" marL="0" rtl="0" algn="ctr">
              <a:spcBef>
                <a:spcPts val="0"/>
              </a:spcBef>
              <a:spcAft>
                <a:spcPts val="0"/>
              </a:spcAft>
              <a:buNone/>
            </a:pPr>
            <a:r>
              <a:rPr lang="en-US" sz="1200">
                <a:latin typeface="Trebuchet MS"/>
                <a:ea typeface="Trebuchet MS"/>
                <a:cs typeface="Trebuchet MS"/>
                <a:sym typeface="Trebuchet MS"/>
              </a:rPr>
              <a:t>Source: Concise Revision Course: Human and Social Biology</a:t>
            </a:r>
            <a:endParaRPr sz="1200">
              <a:latin typeface="Trebuchet MS"/>
              <a:ea typeface="Trebuchet MS"/>
              <a:cs typeface="Trebuchet MS"/>
              <a:sym typeface="Trebuchet MS"/>
            </a:endParaRPr>
          </a:p>
          <a:p>
            <a:pPr indent="0" lvl="0" marL="0" rtl="0" algn="l">
              <a:spcBef>
                <a:spcPts val="0"/>
              </a:spcBef>
              <a:spcAft>
                <a:spcPts val="0"/>
              </a:spcAft>
              <a:buNone/>
            </a:pPr>
            <a:r>
              <a:t/>
            </a:r>
            <a:endParaRPr sz="1800" u="sng">
              <a:latin typeface="Trebuchet MS"/>
              <a:ea typeface="Trebuchet MS"/>
              <a:cs typeface="Trebuchet MS"/>
              <a:sym typeface="Trebuchet MS"/>
            </a:endParaRPr>
          </a:p>
        </p:txBody>
      </p:sp>
      <p:pic>
        <p:nvPicPr>
          <p:cNvPr id="193" name="Google Shape;193;g1e947def947_1_191"/>
          <p:cNvPicPr preferRelativeResize="0"/>
          <p:nvPr/>
        </p:nvPicPr>
        <p:blipFill>
          <a:blip r:embed="rId4">
            <a:alphaModFix/>
          </a:blip>
          <a:stretch>
            <a:fillRect/>
          </a:stretch>
        </p:blipFill>
        <p:spPr>
          <a:xfrm>
            <a:off x="424538" y="1134523"/>
            <a:ext cx="8294921" cy="423742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197" name="Shape 197"/>
        <p:cNvGrpSpPr/>
        <p:nvPr/>
      </p:nvGrpSpPr>
      <p:grpSpPr>
        <a:xfrm>
          <a:off x="0" y="0"/>
          <a:ext cx="0" cy="0"/>
          <a:chOff x="0" y="0"/>
          <a:chExt cx="0" cy="0"/>
        </a:xfrm>
      </p:grpSpPr>
      <p:pic>
        <p:nvPicPr>
          <p:cNvPr id="198" name="Google Shape;198;g1e947def947_1_236"/>
          <p:cNvPicPr preferRelativeResize="0"/>
          <p:nvPr/>
        </p:nvPicPr>
        <p:blipFill>
          <a:blip r:embed="rId3">
            <a:alphaModFix/>
          </a:blip>
          <a:stretch>
            <a:fillRect/>
          </a:stretch>
        </p:blipFill>
        <p:spPr>
          <a:xfrm>
            <a:off x="-346025" y="1474275"/>
            <a:ext cx="9571075" cy="5383724"/>
          </a:xfrm>
          <a:prstGeom prst="rect">
            <a:avLst/>
          </a:prstGeom>
          <a:noFill/>
          <a:ln>
            <a:noFill/>
          </a:ln>
        </p:spPr>
      </p:pic>
      <p:sp>
        <p:nvSpPr>
          <p:cNvPr id="199" name="Google Shape;199;g1e947def947_1_236"/>
          <p:cNvSpPr txBox="1"/>
          <p:nvPr/>
        </p:nvSpPr>
        <p:spPr>
          <a:xfrm>
            <a:off x="603450" y="421350"/>
            <a:ext cx="8440500" cy="56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100">
                <a:latin typeface="Trebuchet MS"/>
                <a:ea typeface="Trebuchet MS"/>
                <a:cs typeface="Trebuchet MS"/>
                <a:sym typeface="Trebuchet MS"/>
              </a:rPr>
              <a:t>State the three types of joints and where they can be found in the human body.</a:t>
            </a:r>
            <a:endParaRPr sz="3100">
              <a:latin typeface="Trebuchet MS"/>
              <a:ea typeface="Trebuchet MS"/>
              <a:cs typeface="Trebuchet MS"/>
              <a:sym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203" name="Shape 203"/>
        <p:cNvGrpSpPr/>
        <p:nvPr/>
      </p:nvGrpSpPr>
      <p:grpSpPr>
        <a:xfrm>
          <a:off x="0" y="0"/>
          <a:ext cx="0" cy="0"/>
          <a:chOff x="0" y="0"/>
          <a:chExt cx="0" cy="0"/>
        </a:xfrm>
      </p:grpSpPr>
      <p:pic>
        <p:nvPicPr>
          <p:cNvPr descr="bubbles.jpg" id="204" name="Google Shape;204;g1e947def947_1_199"/>
          <p:cNvPicPr preferRelativeResize="0"/>
          <p:nvPr/>
        </p:nvPicPr>
        <p:blipFill rotWithShape="1">
          <a:blip r:embed="rId3">
            <a:alphaModFix amt="50000"/>
          </a:blip>
          <a:srcRect b="8399" l="10104" r="0" t="0"/>
          <a:stretch/>
        </p:blipFill>
        <p:spPr>
          <a:xfrm>
            <a:off x="0" y="-129975"/>
            <a:ext cx="9144000" cy="6987974"/>
          </a:xfrm>
          <a:prstGeom prst="rect">
            <a:avLst/>
          </a:prstGeom>
          <a:noFill/>
          <a:ln>
            <a:noFill/>
          </a:ln>
        </p:spPr>
      </p:pic>
      <p:sp>
        <p:nvSpPr>
          <p:cNvPr id="205" name="Google Shape;205;g1e947def947_1_199"/>
          <p:cNvSpPr txBox="1"/>
          <p:nvPr/>
        </p:nvSpPr>
        <p:spPr>
          <a:xfrm>
            <a:off x="1813334" y="802298"/>
            <a:ext cx="6477900" cy="2541300"/>
          </a:xfrm>
          <a:prstGeom prst="rect">
            <a:avLst/>
          </a:prstGeom>
          <a:noFill/>
          <a:ln>
            <a:noFill/>
          </a:ln>
        </p:spPr>
        <p:txBody>
          <a:bodyPr anchorCtr="0" anchor="b" bIns="0" lIns="91425" spcFirstLastPara="1" rIns="91425" wrap="square" tIns="45700">
            <a:normAutofit/>
          </a:bodyPr>
          <a:lstStyle/>
          <a:p>
            <a:pPr indent="0" lvl="0" marL="0" marR="0" rtl="0" algn="l">
              <a:lnSpc>
                <a:spcPct val="90000"/>
              </a:lnSpc>
              <a:spcBef>
                <a:spcPts val="0"/>
              </a:spcBef>
              <a:spcAft>
                <a:spcPts val="0"/>
              </a:spcAft>
              <a:buNone/>
            </a:pPr>
            <a:r>
              <a:rPr lang="en-US" sz="6600">
                <a:solidFill>
                  <a:schemeClr val="dk1"/>
                </a:solidFill>
                <a:latin typeface="Trebuchet MS"/>
                <a:ea typeface="Trebuchet MS"/>
                <a:cs typeface="Trebuchet MS"/>
                <a:sym typeface="Trebuchet MS"/>
              </a:rPr>
              <a:t>Muscles</a:t>
            </a:r>
            <a:endParaRPr>
              <a:latin typeface="Trebuchet MS"/>
              <a:ea typeface="Trebuchet MS"/>
              <a:cs typeface="Trebuchet MS"/>
              <a:sym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pic>
        <p:nvPicPr>
          <p:cNvPr descr="The radiologic figure of a skeleton" id="210" name="Google Shape;210;g1e947def947_1_204"/>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211" name="Google Shape;211;g1e947def947_1_204"/>
          <p:cNvSpPr txBox="1"/>
          <p:nvPr/>
        </p:nvSpPr>
        <p:spPr>
          <a:xfrm>
            <a:off x="768100" y="1939350"/>
            <a:ext cx="7290000" cy="4157400"/>
          </a:xfrm>
          <a:prstGeom prst="rect">
            <a:avLst/>
          </a:prstGeom>
          <a:noFill/>
          <a:ln>
            <a:noFill/>
          </a:ln>
        </p:spPr>
        <p:txBody>
          <a:bodyPr anchorCtr="0" anchor="t" bIns="45700" lIns="45700" spcFirstLastPara="1" rIns="45700" wrap="square" tIns="45700">
            <a:normAutofit lnSpcReduction="10000"/>
          </a:bodyPr>
          <a:lstStyle/>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Muscles are responsible for movement in the human body. Muscles can cause either locomotion of the organism itself or movement of internal organs.</a:t>
            </a:r>
            <a:endParaRPr sz="2800">
              <a:solidFill>
                <a:schemeClr val="dk1"/>
              </a:solidFill>
              <a:latin typeface="Trebuchet MS"/>
              <a:ea typeface="Trebuchet MS"/>
              <a:cs typeface="Trebuchet MS"/>
              <a:sym typeface="Trebuchet MS"/>
            </a:endParaRPr>
          </a:p>
          <a:p>
            <a:pPr indent="0" lvl="0" marL="0" marR="0" rtl="0" algn="l">
              <a:lnSpc>
                <a:spcPct val="90000"/>
              </a:lnSpc>
              <a:spcBef>
                <a:spcPts val="0"/>
              </a:spcBef>
              <a:spcAft>
                <a:spcPts val="0"/>
              </a:spcAft>
              <a:buNone/>
            </a:pPr>
            <a:r>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There are three types of muscles:</a:t>
            </a:r>
            <a:endParaRPr sz="2800">
              <a:solidFill>
                <a:schemeClr val="dk1"/>
              </a:solidFill>
              <a:latin typeface="Trebuchet MS"/>
              <a:ea typeface="Trebuchet MS"/>
              <a:cs typeface="Trebuchet MS"/>
              <a:sym typeface="Trebuchet MS"/>
            </a:endParaRPr>
          </a:p>
          <a:p>
            <a:pPr indent="-406400" lvl="0" marL="457200" marR="0" rtl="0" algn="l">
              <a:lnSpc>
                <a:spcPct val="115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Cardiac</a:t>
            </a:r>
            <a:endParaRPr sz="2800">
              <a:solidFill>
                <a:schemeClr val="dk1"/>
              </a:solidFill>
              <a:latin typeface="Trebuchet MS"/>
              <a:ea typeface="Trebuchet MS"/>
              <a:cs typeface="Trebuchet MS"/>
              <a:sym typeface="Trebuchet MS"/>
            </a:endParaRPr>
          </a:p>
          <a:p>
            <a:pPr indent="-406400" lvl="0" marL="457200" marR="0" rtl="0" algn="l">
              <a:lnSpc>
                <a:spcPct val="115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Smooth</a:t>
            </a:r>
            <a:endParaRPr sz="2800">
              <a:solidFill>
                <a:schemeClr val="dk1"/>
              </a:solidFill>
              <a:latin typeface="Trebuchet MS"/>
              <a:ea typeface="Trebuchet MS"/>
              <a:cs typeface="Trebuchet MS"/>
              <a:sym typeface="Trebuchet MS"/>
            </a:endParaRPr>
          </a:p>
          <a:p>
            <a:pPr indent="-406400" lvl="0" marL="457200" rtl="0" algn="l">
              <a:lnSpc>
                <a:spcPct val="115000"/>
              </a:lnSpc>
              <a:spcBef>
                <a:spcPts val="0"/>
              </a:spcBef>
              <a:spcAft>
                <a:spcPts val="0"/>
              </a:spcAft>
              <a:buClr>
                <a:schemeClr val="dk1"/>
              </a:buClr>
              <a:buSzPts val="2800"/>
              <a:buFont typeface="Trebuchet MS"/>
              <a:buChar char="●"/>
            </a:pPr>
            <a:r>
              <a:rPr lang="en-US" sz="2800">
                <a:solidFill>
                  <a:schemeClr val="dk1"/>
                </a:solidFill>
                <a:latin typeface="Trebuchet MS"/>
                <a:ea typeface="Trebuchet MS"/>
                <a:cs typeface="Trebuchet MS"/>
                <a:sym typeface="Trebuchet MS"/>
              </a:rPr>
              <a:t>Skeletal</a:t>
            </a:r>
            <a:endParaRPr sz="2800">
              <a:solidFill>
                <a:schemeClr val="dk1"/>
              </a:solidFill>
              <a:latin typeface="Trebuchet MS"/>
              <a:ea typeface="Trebuchet MS"/>
              <a:cs typeface="Trebuchet MS"/>
              <a:sym typeface="Trebuchet MS"/>
            </a:endParaRPr>
          </a:p>
        </p:txBody>
      </p:sp>
      <p:sp>
        <p:nvSpPr>
          <p:cNvPr id="212" name="Google Shape;212;g1e947def947_1_204"/>
          <p:cNvSpPr txBox="1"/>
          <p:nvPr/>
        </p:nvSpPr>
        <p:spPr>
          <a:xfrm>
            <a:off x="643100" y="733525"/>
            <a:ext cx="44088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Muscles</a:t>
            </a:r>
            <a:endParaRPr b="0" i="0" sz="3600" u="none" cap="none" strike="noStrike">
              <a:solidFill>
                <a:srgbClr val="000000"/>
              </a:solidFill>
              <a:latin typeface="Trebuchet MS"/>
              <a:ea typeface="Trebuchet MS"/>
              <a:cs typeface="Trebuchet MS"/>
              <a:sym typeface="Trebuchet MS"/>
            </a:endParaRPr>
          </a:p>
        </p:txBody>
      </p:sp>
      <p:pic>
        <p:nvPicPr>
          <p:cNvPr id="213" name="Google Shape;213;g1e947def947_1_204"/>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pic>
        <p:nvPicPr>
          <p:cNvPr id="214" name="Google Shape;214;g1e947def947_1_204"/>
          <p:cNvPicPr preferRelativeResize="0"/>
          <p:nvPr/>
        </p:nvPicPr>
        <p:blipFill rotWithShape="1">
          <a:blip r:embed="rId5">
            <a:alphaModFix/>
          </a:blip>
          <a:srcRect b="0" l="0" r="0" t="0"/>
          <a:stretch/>
        </p:blipFill>
        <p:spPr>
          <a:xfrm>
            <a:off x="3261776" y="4731001"/>
            <a:ext cx="4900275" cy="12250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8" name="Shape 218"/>
        <p:cNvGrpSpPr/>
        <p:nvPr/>
      </p:nvGrpSpPr>
      <p:grpSpPr>
        <a:xfrm>
          <a:off x="0" y="0"/>
          <a:ext cx="0" cy="0"/>
          <a:chOff x="0" y="0"/>
          <a:chExt cx="0" cy="0"/>
        </a:xfrm>
      </p:grpSpPr>
      <p:pic>
        <p:nvPicPr>
          <p:cNvPr descr="The radiologic figure of a skeleton" id="219" name="Google Shape;219;g1e947def947_1_213"/>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220" name="Google Shape;220;g1e947def947_1_213"/>
          <p:cNvSpPr txBox="1"/>
          <p:nvPr/>
        </p:nvSpPr>
        <p:spPr>
          <a:xfrm>
            <a:off x="768100" y="1939350"/>
            <a:ext cx="7290000" cy="4157400"/>
          </a:xfrm>
          <a:prstGeom prst="rect">
            <a:avLst/>
          </a:prstGeom>
          <a:noFill/>
          <a:ln>
            <a:noFill/>
          </a:ln>
        </p:spPr>
        <p:txBody>
          <a:bodyPr anchorCtr="0" anchor="t" bIns="45700" lIns="45700" spcFirstLastPara="1" rIns="45700" wrap="square" tIns="45700">
            <a:normAutofit/>
          </a:bodyPr>
          <a:lstStyle/>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Cardiac and Smooth muscle contraction occurs </a:t>
            </a:r>
            <a:r>
              <a:rPr b="1" lang="en-US" sz="2800">
                <a:solidFill>
                  <a:schemeClr val="dk1"/>
                </a:solidFill>
                <a:latin typeface="Trebuchet MS"/>
                <a:ea typeface="Trebuchet MS"/>
                <a:cs typeface="Trebuchet MS"/>
                <a:sym typeface="Trebuchet MS"/>
              </a:rPr>
              <a:t>without conscious thought</a:t>
            </a:r>
            <a:r>
              <a:rPr lang="en-US" sz="2800">
                <a:solidFill>
                  <a:schemeClr val="dk1"/>
                </a:solidFill>
                <a:latin typeface="Trebuchet MS"/>
                <a:ea typeface="Trebuchet MS"/>
                <a:cs typeface="Trebuchet MS"/>
                <a:sym typeface="Trebuchet MS"/>
              </a:rPr>
              <a:t> and is necessary for survival.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t/>
            </a:r>
            <a:endParaRPr sz="2800">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Skeletal muscle is a form of striated muscle tissue existing under control of the somatic nervous system- i.e. it is </a:t>
            </a:r>
            <a:r>
              <a:rPr b="1" lang="en-US" sz="2800">
                <a:solidFill>
                  <a:schemeClr val="dk1"/>
                </a:solidFill>
                <a:latin typeface="Trebuchet MS"/>
                <a:ea typeface="Trebuchet MS"/>
                <a:cs typeface="Trebuchet MS"/>
                <a:sym typeface="Trebuchet MS"/>
              </a:rPr>
              <a:t>voluntarily controlled.</a:t>
            </a:r>
            <a:endParaRPr sz="2800">
              <a:solidFill>
                <a:schemeClr val="dk1"/>
              </a:solidFill>
              <a:latin typeface="Trebuchet MS"/>
              <a:ea typeface="Trebuchet MS"/>
              <a:cs typeface="Trebuchet MS"/>
              <a:sym typeface="Trebuchet MS"/>
            </a:endParaRPr>
          </a:p>
        </p:txBody>
      </p:sp>
      <p:sp>
        <p:nvSpPr>
          <p:cNvPr id="221" name="Google Shape;221;g1e947def947_1_213"/>
          <p:cNvSpPr txBox="1"/>
          <p:nvPr/>
        </p:nvSpPr>
        <p:spPr>
          <a:xfrm>
            <a:off x="643100" y="733525"/>
            <a:ext cx="44088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Muscles con’t</a:t>
            </a:r>
            <a:endParaRPr b="0" i="0" sz="3600" u="none" cap="none" strike="noStrike">
              <a:solidFill>
                <a:srgbClr val="000000"/>
              </a:solidFill>
              <a:latin typeface="Trebuchet MS"/>
              <a:ea typeface="Trebuchet MS"/>
              <a:cs typeface="Trebuchet MS"/>
              <a:sym typeface="Trebuchet MS"/>
            </a:endParaRPr>
          </a:p>
        </p:txBody>
      </p:sp>
      <p:pic>
        <p:nvPicPr>
          <p:cNvPr id="222" name="Google Shape;222;g1e947def947_1_213"/>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6" name="Shape 226"/>
        <p:cNvGrpSpPr/>
        <p:nvPr/>
      </p:nvGrpSpPr>
      <p:grpSpPr>
        <a:xfrm>
          <a:off x="0" y="0"/>
          <a:ext cx="0" cy="0"/>
          <a:chOff x="0" y="0"/>
          <a:chExt cx="0" cy="0"/>
        </a:xfrm>
      </p:grpSpPr>
      <p:pic>
        <p:nvPicPr>
          <p:cNvPr descr="The radiologic figure of a skeleton" id="227" name="Google Shape;227;g1e947def947_1_221"/>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228" name="Google Shape;228;g1e947def947_1_221"/>
          <p:cNvSpPr txBox="1"/>
          <p:nvPr/>
        </p:nvSpPr>
        <p:spPr>
          <a:xfrm>
            <a:off x="768100" y="1939350"/>
            <a:ext cx="4790400" cy="3934500"/>
          </a:xfrm>
          <a:prstGeom prst="rect">
            <a:avLst/>
          </a:prstGeom>
          <a:noFill/>
          <a:ln>
            <a:noFill/>
          </a:ln>
        </p:spPr>
        <p:txBody>
          <a:bodyPr anchorCtr="0" anchor="t" bIns="45700" lIns="45700" spcFirstLastPara="1" rIns="45700" wrap="square" tIns="45700">
            <a:normAutofit fontScale="85000" lnSpcReduction="20000"/>
          </a:bodyPr>
          <a:lstStyle/>
          <a:p>
            <a:pPr indent="0" lvl="0" marL="0" marR="0" rtl="0" algn="l">
              <a:lnSpc>
                <a:spcPct val="115000"/>
              </a:lnSpc>
              <a:spcBef>
                <a:spcPts val="0"/>
              </a:spcBef>
              <a:spcAft>
                <a:spcPts val="0"/>
              </a:spcAft>
              <a:buNone/>
            </a:pPr>
            <a:r>
              <a:rPr lang="en-US" sz="2800">
                <a:solidFill>
                  <a:schemeClr val="dk1"/>
                </a:solidFill>
                <a:latin typeface="Trebuchet MS"/>
                <a:ea typeface="Trebuchet MS"/>
                <a:cs typeface="Trebuchet MS"/>
                <a:sym typeface="Trebuchet MS"/>
              </a:rPr>
              <a:t>Cardiac muscle make up the walls of the human heart. Cardiac muscle is adapted to be highly resistant to fatigue: it has a large number of mitochondria, enabling continuous aerobic  respiration via oxidative phosphorylation, numerous myoglobins (oxygen-storing pigment) and a good blood supply, which provides nutrients and oxygen.</a:t>
            </a:r>
            <a:r>
              <a:rPr lang="en-US" sz="2800">
                <a:solidFill>
                  <a:schemeClr val="dk1"/>
                </a:solidFill>
                <a:latin typeface="Trebuchet MS"/>
                <a:ea typeface="Trebuchet MS"/>
                <a:cs typeface="Trebuchet MS"/>
                <a:sym typeface="Trebuchet MS"/>
              </a:rPr>
              <a:t> </a:t>
            </a:r>
            <a:endParaRPr sz="2800">
              <a:solidFill>
                <a:schemeClr val="dk1"/>
              </a:solidFill>
              <a:latin typeface="Trebuchet MS"/>
              <a:ea typeface="Trebuchet MS"/>
              <a:cs typeface="Trebuchet MS"/>
              <a:sym typeface="Trebuchet MS"/>
            </a:endParaRPr>
          </a:p>
        </p:txBody>
      </p:sp>
      <p:sp>
        <p:nvSpPr>
          <p:cNvPr id="229" name="Google Shape;229;g1e947def947_1_221"/>
          <p:cNvSpPr txBox="1"/>
          <p:nvPr/>
        </p:nvSpPr>
        <p:spPr>
          <a:xfrm>
            <a:off x="643100" y="733525"/>
            <a:ext cx="44088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Cardiac Muscle</a:t>
            </a:r>
            <a:endParaRPr b="0" i="0" sz="3600" u="none" cap="none" strike="noStrike">
              <a:solidFill>
                <a:srgbClr val="000000"/>
              </a:solidFill>
              <a:latin typeface="Trebuchet MS"/>
              <a:ea typeface="Trebuchet MS"/>
              <a:cs typeface="Trebuchet MS"/>
              <a:sym typeface="Trebuchet MS"/>
            </a:endParaRPr>
          </a:p>
        </p:txBody>
      </p:sp>
      <p:pic>
        <p:nvPicPr>
          <p:cNvPr id="230" name="Google Shape;230;g1e947def947_1_221"/>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pic>
        <p:nvPicPr>
          <p:cNvPr id="231" name="Google Shape;231;g1e947def947_1_221"/>
          <p:cNvPicPr preferRelativeResize="0"/>
          <p:nvPr/>
        </p:nvPicPr>
        <p:blipFill>
          <a:blip r:embed="rId5">
            <a:alphaModFix/>
          </a:blip>
          <a:stretch>
            <a:fillRect/>
          </a:stretch>
        </p:blipFill>
        <p:spPr>
          <a:xfrm>
            <a:off x="5720300" y="2001600"/>
            <a:ext cx="2724150" cy="3810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5" name="Shape 235"/>
        <p:cNvGrpSpPr/>
        <p:nvPr/>
      </p:nvGrpSpPr>
      <p:grpSpPr>
        <a:xfrm>
          <a:off x="0" y="0"/>
          <a:ext cx="0" cy="0"/>
          <a:chOff x="0" y="0"/>
          <a:chExt cx="0" cy="0"/>
        </a:xfrm>
      </p:grpSpPr>
      <p:pic>
        <p:nvPicPr>
          <p:cNvPr descr="The radiologic figure of a skeleton" id="236" name="Google Shape;236;g1e947def947_1_228"/>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237" name="Google Shape;237;g1e947def947_1_228"/>
          <p:cNvSpPr txBox="1"/>
          <p:nvPr/>
        </p:nvSpPr>
        <p:spPr>
          <a:xfrm>
            <a:off x="768100" y="1939350"/>
            <a:ext cx="7372500" cy="4157400"/>
          </a:xfrm>
          <a:prstGeom prst="rect">
            <a:avLst/>
          </a:prstGeom>
          <a:noFill/>
          <a:ln>
            <a:noFill/>
          </a:ln>
        </p:spPr>
        <p:txBody>
          <a:bodyPr anchorCtr="0" anchor="t" bIns="45700" lIns="45700" spcFirstLastPara="1" rIns="45700" wrap="square" tIns="45700">
            <a:normAutofit fontScale="70000" lnSpcReduction="20000"/>
          </a:bodyPr>
          <a:lstStyle/>
          <a:p>
            <a:pPr indent="0" lvl="0" marL="0" marR="0" rtl="0" algn="l">
              <a:lnSpc>
                <a:spcPct val="115000"/>
              </a:lnSpc>
              <a:spcBef>
                <a:spcPts val="0"/>
              </a:spcBef>
              <a:spcAft>
                <a:spcPts val="0"/>
              </a:spcAft>
              <a:buNone/>
            </a:pPr>
            <a:r>
              <a:rPr lang="en-US" sz="3343">
                <a:solidFill>
                  <a:schemeClr val="dk1"/>
                </a:solidFill>
                <a:latin typeface="Trebuchet MS"/>
                <a:ea typeface="Trebuchet MS"/>
                <a:cs typeface="Trebuchet MS"/>
                <a:sym typeface="Trebuchet MS"/>
              </a:rPr>
              <a:t>Smooth muscle is found in the walls of all the hollow organs of the body (except the heart). Its contraction reduces the size of these structures. </a:t>
            </a:r>
            <a:endParaRPr sz="3343">
              <a:solidFill>
                <a:schemeClr val="dk1"/>
              </a:solidFill>
              <a:latin typeface="Trebuchet MS"/>
              <a:ea typeface="Trebuchet MS"/>
              <a:cs typeface="Trebuchet MS"/>
              <a:sym typeface="Trebuchet MS"/>
            </a:endParaRPr>
          </a:p>
          <a:p>
            <a:pPr indent="-377231" lvl="0" marL="457200" marR="0" rtl="0" algn="l">
              <a:lnSpc>
                <a:spcPct val="115000"/>
              </a:lnSpc>
              <a:spcBef>
                <a:spcPts val="0"/>
              </a:spcBef>
              <a:spcAft>
                <a:spcPts val="0"/>
              </a:spcAft>
              <a:buClr>
                <a:schemeClr val="dk1"/>
              </a:buClr>
              <a:buSzPct val="100000"/>
              <a:buFont typeface="Trebuchet MS"/>
              <a:buChar char="●"/>
            </a:pPr>
            <a:r>
              <a:rPr lang="en-US" sz="3343">
                <a:solidFill>
                  <a:schemeClr val="dk1"/>
                </a:solidFill>
                <a:latin typeface="Trebuchet MS"/>
                <a:ea typeface="Trebuchet MS"/>
                <a:cs typeface="Trebuchet MS"/>
                <a:sym typeface="Trebuchet MS"/>
              </a:rPr>
              <a:t>Regulates the flow of blood in the arteries  </a:t>
            </a:r>
            <a:endParaRPr sz="3343">
              <a:solidFill>
                <a:schemeClr val="dk1"/>
              </a:solidFill>
              <a:latin typeface="Trebuchet MS"/>
              <a:ea typeface="Trebuchet MS"/>
              <a:cs typeface="Trebuchet MS"/>
              <a:sym typeface="Trebuchet MS"/>
            </a:endParaRPr>
          </a:p>
          <a:p>
            <a:pPr indent="-377231" lvl="0" marL="457200" marR="0" rtl="0" algn="l">
              <a:lnSpc>
                <a:spcPct val="115000"/>
              </a:lnSpc>
              <a:spcBef>
                <a:spcPts val="0"/>
              </a:spcBef>
              <a:spcAft>
                <a:spcPts val="0"/>
              </a:spcAft>
              <a:buClr>
                <a:schemeClr val="dk1"/>
              </a:buClr>
              <a:buSzPct val="100000"/>
              <a:buFont typeface="Trebuchet MS"/>
              <a:buChar char="●"/>
            </a:pPr>
            <a:r>
              <a:rPr lang="en-US" sz="3343">
                <a:solidFill>
                  <a:schemeClr val="dk1"/>
                </a:solidFill>
                <a:latin typeface="Trebuchet MS"/>
                <a:ea typeface="Trebuchet MS"/>
                <a:cs typeface="Trebuchet MS"/>
                <a:sym typeface="Trebuchet MS"/>
              </a:rPr>
              <a:t>Moves your breakfast along through your gastrointestinal tract</a:t>
            </a:r>
            <a:endParaRPr sz="3343">
              <a:solidFill>
                <a:schemeClr val="dk1"/>
              </a:solidFill>
              <a:latin typeface="Trebuchet MS"/>
              <a:ea typeface="Trebuchet MS"/>
              <a:cs typeface="Trebuchet MS"/>
              <a:sym typeface="Trebuchet MS"/>
            </a:endParaRPr>
          </a:p>
          <a:p>
            <a:pPr indent="-377231" lvl="0" marL="457200" marR="0" rtl="0" algn="l">
              <a:lnSpc>
                <a:spcPct val="115000"/>
              </a:lnSpc>
              <a:spcBef>
                <a:spcPts val="0"/>
              </a:spcBef>
              <a:spcAft>
                <a:spcPts val="0"/>
              </a:spcAft>
              <a:buClr>
                <a:schemeClr val="dk1"/>
              </a:buClr>
              <a:buSzPct val="100000"/>
              <a:buFont typeface="Trebuchet MS"/>
              <a:buChar char="●"/>
            </a:pPr>
            <a:r>
              <a:rPr lang="en-US" sz="3343">
                <a:solidFill>
                  <a:schemeClr val="dk1"/>
                </a:solidFill>
                <a:latin typeface="Trebuchet MS"/>
                <a:ea typeface="Trebuchet MS"/>
                <a:cs typeface="Trebuchet MS"/>
                <a:sym typeface="Trebuchet MS"/>
              </a:rPr>
              <a:t>Expels urine from your urinary bladder </a:t>
            </a:r>
            <a:endParaRPr sz="3343">
              <a:solidFill>
                <a:schemeClr val="dk1"/>
              </a:solidFill>
              <a:latin typeface="Trebuchet MS"/>
              <a:ea typeface="Trebuchet MS"/>
              <a:cs typeface="Trebuchet MS"/>
              <a:sym typeface="Trebuchet MS"/>
            </a:endParaRPr>
          </a:p>
          <a:p>
            <a:pPr indent="-377231" lvl="0" marL="457200" marR="0" rtl="0" algn="l">
              <a:lnSpc>
                <a:spcPct val="115000"/>
              </a:lnSpc>
              <a:spcBef>
                <a:spcPts val="0"/>
              </a:spcBef>
              <a:spcAft>
                <a:spcPts val="0"/>
              </a:spcAft>
              <a:buClr>
                <a:schemeClr val="dk1"/>
              </a:buClr>
              <a:buSzPct val="100000"/>
              <a:buFont typeface="Trebuchet MS"/>
              <a:buChar char="●"/>
            </a:pPr>
            <a:r>
              <a:rPr lang="en-US" sz="3343">
                <a:solidFill>
                  <a:schemeClr val="dk1"/>
                </a:solidFill>
                <a:latin typeface="Trebuchet MS"/>
                <a:ea typeface="Trebuchet MS"/>
                <a:cs typeface="Trebuchet MS"/>
                <a:sym typeface="Trebuchet MS"/>
              </a:rPr>
              <a:t>Sends babies out into the world from the uterus </a:t>
            </a:r>
            <a:endParaRPr sz="3343">
              <a:solidFill>
                <a:schemeClr val="dk1"/>
              </a:solidFill>
              <a:latin typeface="Trebuchet MS"/>
              <a:ea typeface="Trebuchet MS"/>
              <a:cs typeface="Trebuchet MS"/>
              <a:sym typeface="Trebuchet MS"/>
            </a:endParaRPr>
          </a:p>
          <a:p>
            <a:pPr indent="-377231" lvl="0" marL="457200" marR="0" rtl="0" algn="l">
              <a:lnSpc>
                <a:spcPct val="115000"/>
              </a:lnSpc>
              <a:spcBef>
                <a:spcPts val="0"/>
              </a:spcBef>
              <a:spcAft>
                <a:spcPts val="0"/>
              </a:spcAft>
              <a:buClr>
                <a:schemeClr val="dk1"/>
              </a:buClr>
              <a:buSzPct val="100000"/>
              <a:buFont typeface="Trebuchet MS"/>
              <a:buChar char="●"/>
            </a:pPr>
            <a:r>
              <a:rPr lang="en-US" sz="3343">
                <a:solidFill>
                  <a:schemeClr val="dk1"/>
                </a:solidFill>
                <a:latin typeface="Trebuchet MS"/>
                <a:ea typeface="Trebuchet MS"/>
                <a:cs typeface="Trebuchet MS"/>
                <a:sym typeface="Trebuchet MS"/>
              </a:rPr>
              <a:t>Regulates the flow of air through the lungs</a:t>
            </a:r>
            <a:endParaRPr sz="3343">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3343">
                <a:solidFill>
                  <a:schemeClr val="dk1"/>
                </a:solidFill>
                <a:latin typeface="Trebuchet MS"/>
                <a:ea typeface="Trebuchet MS"/>
                <a:cs typeface="Trebuchet MS"/>
                <a:sym typeface="Trebuchet MS"/>
              </a:rPr>
              <a:t>The contraction of smooth muscle is generally not under voluntary control.</a:t>
            </a:r>
            <a:endParaRPr sz="3343">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t/>
            </a:r>
            <a:endParaRPr sz="2800">
              <a:solidFill>
                <a:schemeClr val="dk1"/>
              </a:solidFill>
              <a:latin typeface="Trebuchet MS"/>
              <a:ea typeface="Trebuchet MS"/>
              <a:cs typeface="Trebuchet MS"/>
              <a:sym typeface="Trebuchet MS"/>
            </a:endParaRPr>
          </a:p>
        </p:txBody>
      </p:sp>
      <p:sp>
        <p:nvSpPr>
          <p:cNvPr id="238" name="Google Shape;238;g1e947def947_1_228"/>
          <p:cNvSpPr txBox="1"/>
          <p:nvPr/>
        </p:nvSpPr>
        <p:spPr>
          <a:xfrm>
            <a:off x="643100" y="733525"/>
            <a:ext cx="44088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Smooth </a:t>
            </a:r>
            <a:r>
              <a:rPr lang="en-US" sz="3600">
                <a:latin typeface="Trebuchet MS"/>
                <a:ea typeface="Trebuchet MS"/>
                <a:cs typeface="Trebuchet MS"/>
                <a:sym typeface="Trebuchet MS"/>
              </a:rPr>
              <a:t>Muscle</a:t>
            </a:r>
            <a:endParaRPr b="0" i="0" sz="3600" u="none" cap="none" strike="noStrike">
              <a:solidFill>
                <a:srgbClr val="000000"/>
              </a:solidFill>
              <a:latin typeface="Trebuchet MS"/>
              <a:ea typeface="Trebuchet MS"/>
              <a:cs typeface="Trebuchet MS"/>
              <a:sym typeface="Trebuchet MS"/>
            </a:endParaRPr>
          </a:p>
        </p:txBody>
      </p:sp>
      <p:pic>
        <p:nvPicPr>
          <p:cNvPr id="239" name="Google Shape;239;g1e947def947_1_228"/>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3" name="Shape 243"/>
        <p:cNvGrpSpPr/>
        <p:nvPr/>
      </p:nvGrpSpPr>
      <p:grpSpPr>
        <a:xfrm>
          <a:off x="0" y="0"/>
          <a:ext cx="0" cy="0"/>
          <a:chOff x="0" y="0"/>
          <a:chExt cx="0" cy="0"/>
        </a:xfrm>
      </p:grpSpPr>
      <p:pic>
        <p:nvPicPr>
          <p:cNvPr descr="The radiologic figure of a skeleton" id="244" name="Google Shape;244;g1e947def947_1_244"/>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245" name="Google Shape;245;g1e947def947_1_244"/>
          <p:cNvSpPr txBox="1"/>
          <p:nvPr/>
        </p:nvSpPr>
        <p:spPr>
          <a:xfrm>
            <a:off x="799850" y="2288600"/>
            <a:ext cx="3615600" cy="2905800"/>
          </a:xfrm>
          <a:prstGeom prst="rect">
            <a:avLst/>
          </a:prstGeom>
          <a:noFill/>
          <a:ln>
            <a:noFill/>
          </a:ln>
        </p:spPr>
        <p:txBody>
          <a:bodyPr anchorCtr="0" anchor="t" bIns="45700" lIns="45700" spcFirstLastPara="1" rIns="45700" wrap="square" tIns="45700">
            <a:normAutofit/>
          </a:bodyPr>
          <a:lstStyle/>
          <a:p>
            <a:pPr indent="0" lvl="0" marL="0" marR="0" rtl="0" algn="l">
              <a:lnSpc>
                <a:spcPct val="115000"/>
              </a:lnSpc>
              <a:spcBef>
                <a:spcPts val="0"/>
              </a:spcBef>
              <a:spcAft>
                <a:spcPts val="0"/>
              </a:spcAft>
              <a:buNone/>
            </a:pPr>
            <a:r>
              <a:rPr lang="en-US" sz="2243">
                <a:solidFill>
                  <a:schemeClr val="dk1"/>
                </a:solidFill>
                <a:latin typeface="Trebuchet MS"/>
                <a:ea typeface="Trebuchet MS"/>
                <a:cs typeface="Trebuchet MS"/>
                <a:sym typeface="Trebuchet MS"/>
              </a:rPr>
              <a:t>Skeletal muscles consist of bundles of multinucleate muscle </a:t>
            </a:r>
            <a:r>
              <a:rPr lang="en-US" sz="2243">
                <a:solidFill>
                  <a:schemeClr val="dk1"/>
                </a:solidFill>
                <a:latin typeface="Trebuchet MS"/>
                <a:ea typeface="Trebuchet MS"/>
                <a:cs typeface="Trebuchet MS"/>
                <a:sym typeface="Trebuchet MS"/>
              </a:rPr>
              <a:t>fibres which are surrounded by connective tissue. Tendons attach these muscles to the bones of the skeleton. </a:t>
            </a:r>
            <a:endParaRPr sz="2800">
              <a:solidFill>
                <a:schemeClr val="dk1"/>
              </a:solidFill>
              <a:latin typeface="Trebuchet MS"/>
              <a:ea typeface="Trebuchet MS"/>
              <a:cs typeface="Trebuchet MS"/>
              <a:sym typeface="Trebuchet MS"/>
            </a:endParaRPr>
          </a:p>
        </p:txBody>
      </p:sp>
      <p:sp>
        <p:nvSpPr>
          <p:cNvPr id="246" name="Google Shape;246;g1e947def947_1_244"/>
          <p:cNvSpPr txBox="1"/>
          <p:nvPr/>
        </p:nvSpPr>
        <p:spPr>
          <a:xfrm>
            <a:off x="643100" y="733525"/>
            <a:ext cx="44088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Skeletal </a:t>
            </a:r>
            <a:r>
              <a:rPr lang="en-US" sz="3600">
                <a:latin typeface="Trebuchet MS"/>
                <a:ea typeface="Trebuchet MS"/>
                <a:cs typeface="Trebuchet MS"/>
                <a:sym typeface="Trebuchet MS"/>
              </a:rPr>
              <a:t>Muscle</a:t>
            </a:r>
            <a:endParaRPr b="0" i="0" sz="3600" u="none" cap="none" strike="noStrike">
              <a:solidFill>
                <a:srgbClr val="000000"/>
              </a:solidFill>
              <a:latin typeface="Trebuchet MS"/>
              <a:ea typeface="Trebuchet MS"/>
              <a:cs typeface="Trebuchet MS"/>
              <a:sym typeface="Trebuchet MS"/>
            </a:endParaRPr>
          </a:p>
        </p:txBody>
      </p:sp>
      <p:pic>
        <p:nvPicPr>
          <p:cNvPr id="247" name="Google Shape;247;g1e947def947_1_244"/>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pic>
        <p:nvPicPr>
          <p:cNvPr id="248" name="Google Shape;248;g1e947def947_1_244"/>
          <p:cNvPicPr preferRelativeResize="0"/>
          <p:nvPr/>
        </p:nvPicPr>
        <p:blipFill>
          <a:blip r:embed="rId5">
            <a:alphaModFix/>
          </a:blip>
          <a:stretch>
            <a:fillRect/>
          </a:stretch>
        </p:blipFill>
        <p:spPr>
          <a:xfrm>
            <a:off x="4671950" y="1759162"/>
            <a:ext cx="4101626" cy="41016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2" name="Shape 252"/>
        <p:cNvGrpSpPr/>
        <p:nvPr/>
      </p:nvGrpSpPr>
      <p:grpSpPr>
        <a:xfrm>
          <a:off x="0" y="0"/>
          <a:ext cx="0" cy="0"/>
          <a:chOff x="0" y="0"/>
          <a:chExt cx="0" cy="0"/>
        </a:xfrm>
      </p:grpSpPr>
      <p:pic>
        <p:nvPicPr>
          <p:cNvPr descr="The radiologic figure of a skeleton" id="253" name="Google Shape;253;g1e947def947_1_253"/>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254" name="Google Shape;254;g1e947def947_1_253"/>
          <p:cNvSpPr txBox="1"/>
          <p:nvPr/>
        </p:nvSpPr>
        <p:spPr>
          <a:xfrm>
            <a:off x="884500" y="1918175"/>
            <a:ext cx="6769500" cy="2905800"/>
          </a:xfrm>
          <a:prstGeom prst="rect">
            <a:avLst/>
          </a:prstGeom>
          <a:noFill/>
          <a:ln>
            <a:noFill/>
          </a:ln>
        </p:spPr>
        <p:txBody>
          <a:bodyPr anchorCtr="0" anchor="t" bIns="45700" lIns="45700" spcFirstLastPara="1" rIns="45700" wrap="square" tIns="45700">
            <a:normAutofit fontScale="92500" lnSpcReduction="20000"/>
          </a:bodyPr>
          <a:lstStyle/>
          <a:p>
            <a:pPr indent="0" lvl="0" marL="0" marR="0" rtl="0" algn="l">
              <a:lnSpc>
                <a:spcPct val="115000"/>
              </a:lnSpc>
              <a:spcBef>
                <a:spcPts val="0"/>
              </a:spcBef>
              <a:spcAft>
                <a:spcPts val="0"/>
              </a:spcAft>
              <a:buNone/>
            </a:pPr>
            <a:r>
              <a:rPr lang="en-US" sz="2243">
                <a:solidFill>
                  <a:schemeClr val="dk1"/>
                </a:solidFill>
                <a:latin typeface="Trebuchet MS"/>
                <a:ea typeface="Trebuchet MS"/>
                <a:cs typeface="Trebuchet MS"/>
                <a:sym typeface="Trebuchet MS"/>
              </a:rPr>
              <a:t>When a muscle contracts it exerts a pull, but it cannot exert a push when it relaxes. </a:t>
            </a:r>
            <a:endParaRPr sz="2243">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243">
                <a:solidFill>
                  <a:schemeClr val="dk1"/>
                </a:solidFill>
                <a:latin typeface="Trebuchet MS"/>
                <a:ea typeface="Trebuchet MS"/>
                <a:cs typeface="Trebuchet MS"/>
                <a:sym typeface="Trebuchet MS"/>
              </a:rPr>
              <a:t>Therefore, two muscles, known as an </a:t>
            </a:r>
            <a:r>
              <a:rPr b="1" lang="en-US" sz="2243">
                <a:solidFill>
                  <a:schemeClr val="dk1"/>
                </a:solidFill>
                <a:latin typeface="Trebuchet MS"/>
                <a:ea typeface="Trebuchet MS"/>
                <a:cs typeface="Trebuchet MS"/>
                <a:sym typeface="Trebuchet MS"/>
              </a:rPr>
              <a:t>antagonistic pair,</a:t>
            </a:r>
            <a:r>
              <a:rPr lang="en-US" sz="2243">
                <a:solidFill>
                  <a:schemeClr val="dk1"/>
                </a:solidFill>
                <a:latin typeface="Trebuchet MS"/>
                <a:ea typeface="Trebuchet MS"/>
                <a:cs typeface="Trebuchet MS"/>
                <a:sym typeface="Trebuchet MS"/>
              </a:rPr>
              <a:t> are always needed to produce movement at a moveable joint: </a:t>
            </a:r>
            <a:endParaRPr sz="2243">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243">
                <a:solidFill>
                  <a:schemeClr val="dk1"/>
                </a:solidFill>
                <a:latin typeface="Trebuchet MS"/>
                <a:ea typeface="Trebuchet MS"/>
                <a:cs typeface="Trebuchet MS"/>
                <a:sym typeface="Trebuchet MS"/>
              </a:rPr>
              <a:t>• </a:t>
            </a:r>
            <a:r>
              <a:rPr b="1" lang="en-US" sz="2243">
                <a:solidFill>
                  <a:schemeClr val="dk1"/>
                </a:solidFill>
                <a:latin typeface="Trebuchet MS"/>
                <a:ea typeface="Trebuchet MS"/>
                <a:cs typeface="Trebuchet MS"/>
                <a:sym typeface="Trebuchet MS"/>
              </a:rPr>
              <a:t>The flexor muscle</a:t>
            </a:r>
            <a:r>
              <a:rPr lang="en-US" sz="2243">
                <a:solidFill>
                  <a:schemeClr val="dk1"/>
                </a:solidFill>
                <a:latin typeface="Trebuchet MS"/>
                <a:ea typeface="Trebuchet MS"/>
                <a:cs typeface="Trebuchet MS"/>
                <a:sym typeface="Trebuchet MS"/>
              </a:rPr>
              <a:t> is the muscle that bends the joint when it contracts. </a:t>
            </a:r>
            <a:endParaRPr sz="2243">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243">
                <a:solidFill>
                  <a:schemeClr val="dk1"/>
                </a:solidFill>
                <a:latin typeface="Trebuchet MS"/>
                <a:ea typeface="Trebuchet MS"/>
                <a:cs typeface="Trebuchet MS"/>
                <a:sym typeface="Trebuchet MS"/>
              </a:rPr>
              <a:t>•</a:t>
            </a:r>
            <a:r>
              <a:rPr b="1" lang="en-US" sz="2243">
                <a:solidFill>
                  <a:schemeClr val="dk1"/>
                </a:solidFill>
                <a:latin typeface="Trebuchet MS"/>
                <a:ea typeface="Trebuchet MS"/>
                <a:cs typeface="Trebuchet MS"/>
                <a:sym typeface="Trebuchet MS"/>
              </a:rPr>
              <a:t> The extensor muscle</a:t>
            </a:r>
            <a:r>
              <a:rPr lang="en-US" sz="2243">
                <a:solidFill>
                  <a:schemeClr val="dk1"/>
                </a:solidFill>
                <a:latin typeface="Trebuchet MS"/>
                <a:ea typeface="Trebuchet MS"/>
                <a:cs typeface="Trebuchet MS"/>
                <a:sym typeface="Trebuchet MS"/>
              </a:rPr>
              <a:t> is the muscle that straightens the joint when it contracts</a:t>
            </a:r>
            <a:endParaRPr sz="2800">
              <a:solidFill>
                <a:schemeClr val="dk1"/>
              </a:solidFill>
              <a:latin typeface="Trebuchet MS"/>
              <a:ea typeface="Trebuchet MS"/>
              <a:cs typeface="Trebuchet MS"/>
              <a:sym typeface="Trebuchet MS"/>
            </a:endParaRPr>
          </a:p>
        </p:txBody>
      </p:sp>
      <p:sp>
        <p:nvSpPr>
          <p:cNvPr id="255" name="Google Shape;255;g1e947def947_1_253"/>
          <p:cNvSpPr txBox="1"/>
          <p:nvPr/>
        </p:nvSpPr>
        <p:spPr>
          <a:xfrm>
            <a:off x="643100" y="733525"/>
            <a:ext cx="44088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 Movement of a limb</a:t>
            </a:r>
            <a:endParaRPr b="0" i="0" sz="3600" u="none" cap="none" strike="noStrike">
              <a:solidFill>
                <a:srgbClr val="000000"/>
              </a:solidFill>
              <a:latin typeface="Trebuchet MS"/>
              <a:ea typeface="Trebuchet MS"/>
              <a:cs typeface="Trebuchet MS"/>
              <a:sym typeface="Trebuchet MS"/>
            </a:endParaRPr>
          </a:p>
        </p:txBody>
      </p:sp>
      <p:pic>
        <p:nvPicPr>
          <p:cNvPr id="256" name="Google Shape;256;g1e947def947_1_253"/>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260" name="Shape 260"/>
        <p:cNvGrpSpPr/>
        <p:nvPr/>
      </p:nvGrpSpPr>
      <p:grpSpPr>
        <a:xfrm>
          <a:off x="0" y="0"/>
          <a:ext cx="0" cy="0"/>
          <a:chOff x="0" y="0"/>
          <a:chExt cx="0" cy="0"/>
        </a:xfrm>
      </p:grpSpPr>
      <p:pic>
        <p:nvPicPr>
          <p:cNvPr id="261" name="Google Shape;261;g1e947def947_1_263"/>
          <p:cNvPicPr preferRelativeResize="0"/>
          <p:nvPr/>
        </p:nvPicPr>
        <p:blipFill>
          <a:blip r:embed="rId3">
            <a:alphaModFix/>
          </a:blip>
          <a:stretch>
            <a:fillRect/>
          </a:stretch>
        </p:blipFill>
        <p:spPr>
          <a:xfrm>
            <a:off x="-346025" y="1474275"/>
            <a:ext cx="9571075" cy="5383724"/>
          </a:xfrm>
          <a:prstGeom prst="rect">
            <a:avLst/>
          </a:prstGeom>
          <a:noFill/>
          <a:ln>
            <a:noFill/>
          </a:ln>
        </p:spPr>
      </p:pic>
      <p:sp>
        <p:nvSpPr>
          <p:cNvPr id="262" name="Google Shape;262;g1e947def947_1_263"/>
          <p:cNvSpPr txBox="1"/>
          <p:nvPr/>
        </p:nvSpPr>
        <p:spPr>
          <a:xfrm>
            <a:off x="603450" y="421350"/>
            <a:ext cx="8440500" cy="56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100">
                <a:latin typeface="Trebuchet MS"/>
                <a:ea typeface="Trebuchet MS"/>
                <a:cs typeface="Trebuchet MS"/>
                <a:sym typeface="Trebuchet MS"/>
              </a:rPr>
              <a:t>Explain how an antagonistic pair of muscles work to </a:t>
            </a:r>
            <a:r>
              <a:rPr lang="en-US" sz="3100">
                <a:latin typeface="Trebuchet MS"/>
                <a:ea typeface="Trebuchet MS"/>
                <a:cs typeface="Trebuchet MS"/>
                <a:sym typeface="Trebuchet MS"/>
              </a:rPr>
              <a:t>move a limb?</a:t>
            </a:r>
            <a:endParaRPr sz="3100">
              <a:latin typeface="Trebuchet MS"/>
              <a:ea typeface="Trebuchet MS"/>
              <a:cs typeface="Trebuchet MS"/>
              <a:sym typeface="Trebuchet M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6" name="Shape 266"/>
        <p:cNvGrpSpPr/>
        <p:nvPr/>
      </p:nvGrpSpPr>
      <p:grpSpPr>
        <a:xfrm>
          <a:off x="0" y="0"/>
          <a:ext cx="0" cy="0"/>
          <a:chOff x="0" y="0"/>
          <a:chExt cx="0" cy="0"/>
        </a:xfrm>
      </p:grpSpPr>
      <p:pic>
        <p:nvPicPr>
          <p:cNvPr descr="The radiologic figure of a skeleton" id="267" name="Google Shape;267;g1e947def947_1_268"/>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268" name="Google Shape;268;g1e947def947_1_268"/>
          <p:cNvSpPr txBox="1"/>
          <p:nvPr/>
        </p:nvSpPr>
        <p:spPr>
          <a:xfrm>
            <a:off x="863350" y="1976100"/>
            <a:ext cx="6769500" cy="2905800"/>
          </a:xfrm>
          <a:prstGeom prst="rect">
            <a:avLst/>
          </a:prstGeom>
          <a:noFill/>
          <a:ln>
            <a:noFill/>
          </a:ln>
        </p:spPr>
        <p:txBody>
          <a:bodyPr anchorCtr="0" anchor="t" bIns="45700" lIns="45700" spcFirstLastPara="1" rIns="45700" wrap="square" tIns="45700">
            <a:normAutofit fontScale="70000" lnSpcReduction="10000"/>
          </a:bodyPr>
          <a:lstStyle/>
          <a:p>
            <a:pPr indent="0" lvl="0" marL="0" marR="0" rtl="0" algn="l">
              <a:lnSpc>
                <a:spcPct val="115000"/>
              </a:lnSpc>
              <a:spcBef>
                <a:spcPts val="0"/>
              </a:spcBef>
              <a:spcAft>
                <a:spcPts val="0"/>
              </a:spcAft>
              <a:buNone/>
            </a:pPr>
            <a:r>
              <a:rPr lang="en-US" sz="2243">
                <a:solidFill>
                  <a:schemeClr val="dk1"/>
                </a:solidFill>
                <a:latin typeface="Trebuchet MS"/>
                <a:ea typeface="Trebuchet MS"/>
                <a:cs typeface="Trebuchet MS"/>
                <a:sym typeface="Trebuchet MS"/>
              </a:rPr>
              <a:t>The</a:t>
            </a:r>
            <a:r>
              <a:rPr b="1" lang="en-US" sz="2243">
                <a:solidFill>
                  <a:schemeClr val="dk1"/>
                </a:solidFill>
                <a:latin typeface="Trebuchet MS"/>
                <a:ea typeface="Trebuchet MS"/>
                <a:cs typeface="Trebuchet MS"/>
                <a:sym typeface="Trebuchet MS"/>
              </a:rPr>
              <a:t> biceps and triceps muscles </a:t>
            </a:r>
            <a:r>
              <a:rPr lang="en-US" sz="2243">
                <a:solidFill>
                  <a:schemeClr val="dk1"/>
                </a:solidFill>
                <a:latin typeface="Trebuchet MS"/>
                <a:ea typeface="Trebuchet MS"/>
                <a:cs typeface="Trebuchet MS"/>
                <a:sym typeface="Trebuchet MS"/>
              </a:rPr>
              <a:t>move the radius and ulna causing the elbow joint to bend or straighten: </a:t>
            </a:r>
            <a:endParaRPr sz="2243">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t/>
            </a:r>
            <a:endParaRPr sz="2243">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243">
                <a:solidFill>
                  <a:schemeClr val="dk1"/>
                </a:solidFill>
                <a:latin typeface="Trebuchet MS"/>
                <a:ea typeface="Trebuchet MS"/>
                <a:cs typeface="Trebuchet MS"/>
                <a:sym typeface="Trebuchet MS"/>
              </a:rPr>
              <a:t>• The biceps is the flexor muscle. Its origin is on the scapula which does not move, and its insertion is on the radius close to the elbow joint. </a:t>
            </a:r>
            <a:endParaRPr sz="2243">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t/>
            </a:r>
            <a:endParaRPr sz="2243">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None/>
            </a:pPr>
            <a:r>
              <a:rPr lang="en-US" sz="2243">
                <a:solidFill>
                  <a:schemeClr val="dk1"/>
                </a:solidFill>
                <a:latin typeface="Trebuchet MS"/>
                <a:ea typeface="Trebuchet MS"/>
                <a:cs typeface="Trebuchet MS"/>
                <a:sym typeface="Trebuchet MS"/>
              </a:rPr>
              <a:t>• The triceps is the extensor muscle. Its origin is on the scapula and top of the humerus which do not move, and its insertion is on the ulna close to the elbow joint. To bend the elbow joint, the biceps contracts and the triceps relaxes. To straighten the elbow joint, the triceps contracts and the biceps relaxes.</a:t>
            </a:r>
            <a:endParaRPr sz="2800">
              <a:solidFill>
                <a:schemeClr val="dk1"/>
              </a:solidFill>
              <a:latin typeface="Trebuchet MS"/>
              <a:ea typeface="Trebuchet MS"/>
              <a:cs typeface="Trebuchet MS"/>
              <a:sym typeface="Trebuchet MS"/>
            </a:endParaRPr>
          </a:p>
        </p:txBody>
      </p:sp>
      <p:sp>
        <p:nvSpPr>
          <p:cNvPr id="269" name="Google Shape;269;g1e947def947_1_268"/>
          <p:cNvSpPr txBox="1"/>
          <p:nvPr/>
        </p:nvSpPr>
        <p:spPr>
          <a:xfrm>
            <a:off x="643100" y="733525"/>
            <a:ext cx="7338900" cy="7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lang="en-US" sz="3600">
                <a:latin typeface="Trebuchet MS"/>
                <a:ea typeface="Trebuchet MS"/>
                <a:cs typeface="Trebuchet MS"/>
                <a:sym typeface="Trebuchet MS"/>
              </a:rPr>
              <a:t>Movement of the elbow joint</a:t>
            </a:r>
            <a:endParaRPr b="0" i="0" sz="3600" u="none" cap="none" strike="noStrike">
              <a:solidFill>
                <a:srgbClr val="000000"/>
              </a:solidFill>
              <a:latin typeface="Trebuchet MS"/>
              <a:ea typeface="Trebuchet MS"/>
              <a:cs typeface="Trebuchet MS"/>
              <a:sym typeface="Trebuchet MS"/>
            </a:endParaRPr>
          </a:p>
        </p:txBody>
      </p:sp>
      <p:pic>
        <p:nvPicPr>
          <p:cNvPr id="270" name="Google Shape;270;g1e947def947_1_268"/>
          <p:cNvPicPr preferRelativeResize="0"/>
          <p:nvPr/>
        </p:nvPicPr>
        <p:blipFill rotWithShape="1">
          <a:blip r:embed="rId4">
            <a:alphaModFix/>
          </a:blip>
          <a:srcRect b="0" l="0" r="0" t="0"/>
          <a:stretch/>
        </p:blipFill>
        <p:spPr>
          <a:xfrm>
            <a:off x="-102791" y="53736"/>
            <a:ext cx="1292464" cy="129246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274" name="Shape 274"/>
        <p:cNvGrpSpPr/>
        <p:nvPr/>
      </p:nvGrpSpPr>
      <p:grpSpPr>
        <a:xfrm>
          <a:off x="0" y="0"/>
          <a:ext cx="0" cy="0"/>
          <a:chOff x="0" y="0"/>
          <a:chExt cx="0" cy="0"/>
        </a:xfrm>
      </p:grpSpPr>
      <p:pic>
        <p:nvPicPr>
          <p:cNvPr id="275" name="Google Shape;275;p35"/>
          <p:cNvPicPr preferRelativeResize="0"/>
          <p:nvPr/>
        </p:nvPicPr>
        <p:blipFill rotWithShape="1">
          <a:blip r:embed="rId3">
            <a:alphaModFix/>
          </a:blip>
          <a:srcRect b="7757" l="0" r="0" t="0"/>
          <a:stretch/>
        </p:blipFill>
        <p:spPr>
          <a:xfrm>
            <a:off x="152400" y="152400"/>
            <a:ext cx="8839200" cy="5435600"/>
          </a:xfrm>
          <a:prstGeom prst="rect">
            <a:avLst/>
          </a:prstGeom>
          <a:noFill/>
          <a:ln>
            <a:noFill/>
          </a:ln>
        </p:spPr>
      </p:pic>
      <p:sp>
        <p:nvSpPr>
          <p:cNvPr id="276" name="Google Shape;276;p35"/>
          <p:cNvSpPr txBox="1"/>
          <p:nvPr/>
        </p:nvSpPr>
        <p:spPr>
          <a:xfrm>
            <a:off x="490388" y="5820675"/>
            <a:ext cx="8252100" cy="74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u="sng">
                <a:latin typeface="Trebuchet MS"/>
                <a:ea typeface="Trebuchet MS"/>
                <a:cs typeface="Trebuchet MS"/>
                <a:sym typeface="Trebuchet MS"/>
              </a:rPr>
              <a:t>Gif: Contraction and Relaxation of Triceps and Biceps</a:t>
            </a:r>
            <a:endParaRPr sz="1800" u="sng">
              <a:latin typeface="Trebuchet MS"/>
              <a:ea typeface="Trebuchet MS"/>
              <a:cs typeface="Trebuchet MS"/>
              <a:sym typeface="Trebuchet MS"/>
            </a:endParaRPr>
          </a:p>
          <a:p>
            <a:pPr indent="0" lvl="0" marL="0" rtl="0" algn="ctr">
              <a:spcBef>
                <a:spcPts val="0"/>
              </a:spcBef>
              <a:spcAft>
                <a:spcPts val="0"/>
              </a:spcAft>
              <a:buNone/>
            </a:pPr>
            <a:r>
              <a:rPr lang="en-US" sz="1200">
                <a:latin typeface="Trebuchet MS"/>
                <a:ea typeface="Trebuchet MS"/>
                <a:cs typeface="Trebuchet MS"/>
                <a:sym typeface="Trebuchet MS"/>
              </a:rPr>
              <a:t>Source: </a:t>
            </a:r>
            <a:r>
              <a:rPr lang="en-US" sz="1200">
                <a:latin typeface="Trebuchet MS"/>
                <a:ea typeface="Trebuchet MS"/>
                <a:cs typeface="Trebuchet MS"/>
                <a:sym typeface="Trebuchet MS"/>
              </a:rPr>
              <a:t>toppr.com/ask/content/story/amp/importance-of-muscles-in-movement-of-bones-124460/ </a:t>
            </a:r>
            <a:endParaRPr sz="1800" u="sng">
              <a:latin typeface="Trebuchet MS"/>
              <a:ea typeface="Trebuchet MS"/>
              <a:cs typeface="Trebuchet MS"/>
              <a:sym typeface="Trebuchet MS"/>
            </a:endParaRPr>
          </a:p>
        </p:txBody>
      </p:sp>
      <p:pic>
        <p:nvPicPr>
          <p:cNvPr id="277" name="Google Shape;277;p35"/>
          <p:cNvPicPr preferRelativeResize="0"/>
          <p:nvPr/>
        </p:nvPicPr>
        <p:blipFill>
          <a:blip r:embed="rId4">
            <a:alphaModFix/>
          </a:blip>
          <a:stretch>
            <a:fillRect/>
          </a:stretch>
        </p:blipFill>
        <p:spPr>
          <a:xfrm>
            <a:off x="-346025" y="51298"/>
            <a:ext cx="2181600" cy="12271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281" name="Shape 281"/>
        <p:cNvGrpSpPr/>
        <p:nvPr/>
      </p:nvGrpSpPr>
      <p:grpSpPr>
        <a:xfrm>
          <a:off x="0" y="0"/>
          <a:ext cx="0" cy="0"/>
          <a:chOff x="0" y="0"/>
          <a:chExt cx="0" cy="0"/>
        </a:xfrm>
      </p:grpSpPr>
      <p:pic>
        <p:nvPicPr>
          <p:cNvPr id="282" name="Google Shape;282;p39"/>
          <p:cNvPicPr preferRelativeResize="0"/>
          <p:nvPr/>
        </p:nvPicPr>
        <p:blipFill rotWithShape="1">
          <a:blip r:embed="rId3">
            <a:alphaModFix/>
          </a:blip>
          <a:srcRect b="0" l="0" r="0" t="0"/>
          <a:stretch/>
        </p:blipFill>
        <p:spPr>
          <a:xfrm>
            <a:off x="901700" y="937700"/>
            <a:ext cx="7696200" cy="4633698"/>
          </a:xfrm>
          <a:prstGeom prst="rect">
            <a:avLst/>
          </a:prstGeom>
          <a:noFill/>
          <a:ln>
            <a:noFill/>
          </a:ln>
          <a:effectLst>
            <a:outerShdw blurRad="50800" rotWithShape="0" algn="tl" dir="2700000" dist="38100">
              <a:srgbClr val="000000">
                <a:alpha val="40000"/>
              </a:srgbClr>
            </a:outerShdw>
          </a:effectLst>
        </p:spPr>
      </p:pic>
      <p:sp>
        <p:nvSpPr>
          <p:cNvPr id="283" name="Google Shape;283;p39"/>
          <p:cNvSpPr txBox="1"/>
          <p:nvPr/>
        </p:nvSpPr>
        <p:spPr>
          <a:xfrm>
            <a:off x="490388" y="5820675"/>
            <a:ext cx="8252100" cy="74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u="sng">
                <a:latin typeface="Trebuchet MS"/>
                <a:ea typeface="Trebuchet MS"/>
                <a:cs typeface="Trebuchet MS"/>
                <a:sym typeface="Trebuchet MS"/>
              </a:rPr>
              <a:t>Diagram: </a:t>
            </a:r>
            <a:r>
              <a:rPr lang="en-US" sz="1800" u="sng">
                <a:latin typeface="Trebuchet MS"/>
                <a:ea typeface="Trebuchet MS"/>
                <a:cs typeface="Trebuchet MS"/>
                <a:sym typeface="Trebuchet MS"/>
              </a:rPr>
              <a:t>Contraction and Relaxation of Triceps and Biceps</a:t>
            </a:r>
            <a:endParaRPr sz="1800" u="sng">
              <a:latin typeface="Trebuchet MS"/>
              <a:ea typeface="Trebuchet MS"/>
              <a:cs typeface="Trebuchet MS"/>
              <a:sym typeface="Trebuchet MS"/>
            </a:endParaRPr>
          </a:p>
        </p:txBody>
      </p:sp>
      <p:pic>
        <p:nvPicPr>
          <p:cNvPr id="284" name="Google Shape;284;p39"/>
          <p:cNvPicPr preferRelativeResize="0"/>
          <p:nvPr/>
        </p:nvPicPr>
        <p:blipFill>
          <a:blip r:embed="rId4">
            <a:alphaModFix/>
          </a:blip>
          <a:stretch>
            <a:fillRect/>
          </a:stretch>
        </p:blipFill>
        <p:spPr>
          <a:xfrm>
            <a:off x="-346025" y="51298"/>
            <a:ext cx="2181600" cy="1227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288" name="Shape 288"/>
        <p:cNvGrpSpPr/>
        <p:nvPr/>
      </p:nvGrpSpPr>
      <p:grpSpPr>
        <a:xfrm>
          <a:off x="0" y="0"/>
          <a:ext cx="0" cy="0"/>
          <a:chOff x="0" y="0"/>
          <a:chExt cx="0" cy="0"/>
        </a:xfrm>
      </p:grpSpPr>
      <p:pic>
        <p:nvPicPr>
          <p:cNvPr id="289" name="Google Shape;289;g1e947def947_1_286"/>
          <p:cNvPicPr preferRelativeResize="0"/>
          <p:nvPr/>
        </p:nvPicPr>
        <p:blipFill>
          <a:blip r:embed="rId3">
            <a:alphaModFix/>
          </a:blip>
          <a:stretch>
            <a:fillRect/>
          </a:stretch>
        </p:blipFill>
        <p:spPr>
          <a:xfrm>
            <a:off x="-346025" y="1474275"/>
            <a:ext cx="9571075" cy="5383724"/>
          </a:xfrm>
          <a:prstGeom prst="rect">
            <a:avLst/>
          </a:prstGeom>
          <a:noFill/>
          <a:ln>
            <a:noFill/>
          </a:ln>
        </p:spPr>
      </p:pic>
      <p:sp>
        <p:nvSpPr>
          <p:cNvPr id="290" name="Google Shape;290;g1e947def947_1_286"/>
          <p:cNvSpPr txBox="1"/>
          <p:nvPr/>
        </p:nvSpPr>
        <p:spPr>
          <a:xfrm>
            <a:off x="603450" y="421350"/>
            <a:ext cx="8440500" cy="56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100">
                <a:latin typeface="Trebuchet MS"/>
                <a:ea typeface="Trebuchet MS"/>
                <a:cs typeface="Trebuchet MS"/>
                <a:sym typeface="Trebuchet MS"/>
              </a:rPr>
              <a:t>State three reasons why it’s important for humans to move (locomotion)</a:t>
            </a:r>
            <a:endParaRPr sz="3100">
              <a:latin typeface="Trebuchet MS"/>
              <a:ea typeface="Trebuchet MS"/>
              <a:cs typeface="Trebuchet MS"/>
              <a:sym typeface="Trebuchet M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4" name="Shape 294"/>
        <p:cNvGrpSpPr/>
        <p:nvPr/>
      </p:nvGrpSpPr>
      <p:grpSpPr>
        <a:xfrm>
          <a:off x="0" y="0"/>
          <a:ext cx="0" cy="0"/>
          <a:chOff x="0" y="0"/>
          <a:chExt cx="0" cy="0"/>
        </a:xfrm>
      </p:grpSpPr>
      <p:pic>
        <p:nvPicPr>
          <p:cNvPr descr="The radiologic figure of a skeleton" id="295" name="Google Shape;295;g1e947def947_1_346"/>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296" name="Google Shape;296;g1e947def947_1_346"/>
          <p:cNvSpPr txBox="1"/>
          <p:nvPr/>
        </p:nvSpPr>
        <p:spPr>
          <a:xfrm>
            <a:off x="1180775" y="997300"/>
            <a:ext cx="8440500" cy="56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100">
                <a:latin typeface="Trebuchet MS"/>
                <a:ea typeface="Trebuchet MS"/>
                <a:cs typeface="Trebuchet MS"/>
                <a:sym typeface="Trebuchet MS"/>
              </a:rPr>
              <a:t>Lesson Review Questions:</a:t>
            </a:r>
            <a:endParaRPr sz="3100">
              <a:latin typeface="Trebuchet MS"/>
              <a:ea typeface="Trebuchet MS"/>
              <a:cs typeface="Trebuchet MS"/>
              <a:sym typeface="Trebuchet MS"/>
            </a:endParaRPr>
          </a:p>
        </p:txBody>
      </p:sp>
      <p:pic>
        <p:nvPicPr>
          <p:cNvPr id="297" name="Google Shape;297;g1e947def947_1_346"/>
          <p:cNvPicPr preferRelativeResize="0"/>
          <p:nvPr/>
        </p:nvPicPr>
        <p:blipFill>
          <a:blip r:embed="rId4">
            <a:alphaModFix/>
          </a:blip>
          <a:stretch>
            <a:fillRect/>
          </a:stretch>
        </p:blipFill>
        <p:spPr>
          <a:xfrm>
            <a:off x="-539800" y="0"/>
            <a:ext cx="2614800" cy="1470825"/>
          </a:xfrm>
          <a:prstGeom prst="rect">
            <a:avLst/>
          </a:prstGeom>
          <a:noFill/>
          <a:ln>
            <a:noFill/>
          </a:ln>
        </p:spPr>
      </p:pic>
      <p:sp>
        <p:nvSpPr>
          <p:cNvPr id="298" name="Google Shape;298;g1e947def947_1_346"/>
          <p:cNvSpPr txBox="1"/>
          <p:nvPr/>
        </p:nvSpPr>
        <p:spPr>
          <a:xfrm>
            <a:off x="857650" y="2202700"/>
            <a:ext cx="6711600" cy="4655400"/>
          </a:xfrm>
          <a:prstGeom prst="rect">
            <a:avLst/>
          </a:prstGeom>
          <a:noFill/>
          <a:ln>
            <a:noFill/>
          </a:ln>
        </p:spPr>
        <p:txBody>
          <a:bodyPr anchorCtr="0" anchor="t" bIns="45700" lIns="91425" spcFirstLastPara="1" rIns="91425" wrap="square" tIns="45700">
            <a:normAutofit fontScale="85000" lnSpcReduction="10000"/>
          </a:bodyPr>
          <a:lstStyle/>
          <a:p>
            <a:pPr indent="-342906" lvl="0" marL="342906" rtl="0" algn="l">
              <a:spcBef>
                <a:spcPts val="0"/>
              </a:spcBef>
              <a:spcAft>
                <a:spcPts val="0"/>
              </a:spcAft>
              <a:buClr>
                <a:schemeClr val="dk1"/>
              </a:buClr>
              <a:buSzPct val="80000"/>
              <a:buFont typeface="Trebuchet MS"/>
              <a:buAutoNum type="arabicPeriod"/>
            </a:pPr>
            <a:r>
              <a:rPr lang="en-US" sz="2800">
                <a:solidFill>
                  <a:schemeClr val="dk1"/>
                </a:solidFill>
                <a:latin typeface="Trebuchet MS"/>
                <a:ea typeface="Trebuchet MS"/>
                <a:cs typeface="Trebuchet MS"/>
                <a:sym typeface="Trebuchet MS"/>
              </a:rPr>
              <a:t>What is a joint?</a:t>
            </a:r>
            <a:endParaRPr sz="2000">
              <a:solidFill>
                <a:schemeClr val="dk1"/>
              </a:solidFill>
              <a:latin typeface="Trebuchet MS"/>
              <a:ea typeface="Trebuchet MS"/>
              <a:cs typeface="Trebuchet MS"/>
              <a:sym typeface="Trebuchet MS"/>
            </a:endParaRPr>
          </a:p>
          <a:p>
            <a:pPr indent="-342906" lvl="0" marL="342906" rtl="0" algn="l">
              <a:spcBef>
                <a:spcPts val="1000"/>
              </a:spcBef>
              <a:spcAft>
                <a:spcPts val="0"/>
              </a:spcAft>
              <a:buClr>
                <a:schemeClr val="dk1"/>
              </a:buClr>
              <a:buSzPct val="80000"/>
              <a:buFont typeface="Trebuchet MS"/>
              <a:buAutoNum type="arabicPeriod"/>
            </a:pPr>
            <a:r>
              <a:rPr lang="en-US" sz="2800">
                <a:solidFill>
                  <a:schemeClr val="dk1"/>
                </a:solidFill>
                <a:latin typeface="Trebuchet MS"/>
                <a:ea typeface="Trebuchet MS"/>
                <a:cs typeface="Trebuchet MS"/>
                <a:sym typeface="Trebuchet MS"/>
              </a:rPr>
              <a:t>How does movement at a hinge joint differ from movement at a ball and socket joint?</a:t>
            </a:r>
            <a:endParaRPr sz="2800">
              <a:solidFill>
                <a:schemeClr val="dk1"/>
              </a:solidFill>
              <a:latin typeface="Trebuchet MS"/>
              <a:ea typeface="Trebuchet MS"/>
              <a:cs typeface="Trebuchet MS"/>
              <a:sym typeface="Trebuchet MS"/>
            </a:endParaRPr>
          </a:p>
          <a:p>
            <a:pPr indent="-342906" lvl="0" marL="342906" rtl="0" algn="l">
              <a:spcBef>
                <a:spcPts val="1000"/>
              </a:spcBef>
              <a:spcAft>
                <a:spcPts val="0"/>
              </a:spcAft>
              <a:buClr>
                <a:schemeClr val="dk1"/>
              </a:buClr>
              <a:buSzPct val="80000"/>
              <a:buFont typeface="Trebuchet MS"/>
              <a:buAutoNum type="arabicPeriod"/>
            </a:pPr>
            <a:r>
              <a:rPr lang="en-US" sz="2800">
                <a:solidFill>
                  <a:schemeClr val="dk1"/>
                </a:solidFill>
                <a:latin typeface="Trebuchet MS"/>
                <a:ea typeface="Trebuchet MS"/>
                <a:cs typeface="Trebuchet MS"/>
                <a:sym typeface="Trebuchet MS"/>
              </a:rPr>
              <a:t>Identify TWO places in the human body where you would find EACH type of joint named in 2. above.</a:t>
            </a:r>
            <a:endParaRPr sz="2000">
              <a:solidFill>
                <a:schemeClr val="dk1"/>
              </a:solidFill>
              <a:latin typeface="Trebuchet MS"/>
              <a:ea typeface="Trebuchet MS"/>
              <a:cs typeface="Trebuchet MS"/>
              <a:sym typeface="Trebuchet MS"/>
            </a:endParaRPr>
          </a:p>
          <a:p>
            <a:pPr indent="-342906" lvl="0" marL="342906" rtl="0" algn="l">
              <a:spcBef>
                <a:spcPts val="1000"/>
              </a:spcBef>
              <a:spcAft>
                <a:spcPts val="0"/>
              </a:spcAft>
              <a:buClr>
                <a:schemeClr val="dk1"/>
              </a:buClr>
              <a:buSzPct val="80000"/>
              <a:buFont typeface="Trebuchet MS"/>
              <a:buAutoNum type="arabicPeriod"/>
            </a:pPr>
            <a:r>
              <a:rPr lang="en-US" sz="2800">
                <a:solidFill>
                  <a:schemeClr val="dk1"/>
                </a:solidFill>
                <a:latin typeface="Trebuchet MS"/>
                <a:ea typeface="Trebuchet MS"/>
                <a:cs typeface="Trebuchet MS"/>
                <a:sym typeface="Trebuchet MS"/>
              </a:rPr>
              <a:t>Explain how muscles of the leg bring about bending and straightening of the knee joint.</a:t>
            </a:r>
            <a:endParaRPr sz="2800">
              <a:solidFill>
                <a:schemeClr val="dk1"/>
              </a:solidFill>
              <a:latin typeface="Trebuchet MS"/>
              <a:ea typeface="Trebuchet MS"/>
              <a:cs typeface="Trebuchet MS"/>
              <a:sym typeface="Trebuchet MS"/>
            </a:endParaRPr>
          </a:p>
          <a:p>
            <a:pPr indent="-373132" lvl="0" marL="342906" rtl="0" algn="l">
              <a:spcBef>
                <a:spcPts val="1000"/>
              </a:spcBef>
              <a:spcAft>
                <a:spcPts val="0"/>
              </a:spcAft>
              <a:buClr>
                <a:schemeClr val="dk1"/>
              </a:buClr>
              <a:buSzPct val="100000"/>
              <a:buFont typeface="Trebuchet MS"/>
              <a:buAutoNum type="arabicPeriod"/>
            </a:pPr>
            <a:r>
              <a:rPr lang="en-US" sz="2800">
                <a:solidFill>
                  <a:schemeClr val="dk1"/>
                </a:solidFill>
                <a:latin typeface="Trebuchet MS"/>
                <a:ea typeface="Trebuchet MS"/>
                <a:cs typeface="Trebuchet MS"/>
                <a:sym typeface="Trebuchet MS"/>
              </a:rPr>
              <a:t>Name the muscle that bends Jaden’s elbow joint and the muscle that straightens it.</a:t>
            </a:r>
            <a:endParaRPr sz="2800">
              <a:solidFill>
                <a:schemeClr val="dk1"/>
              </a:solidFill>
              <a:latin typeface="Trebuchet MS"/>
              <a:ea typeface="Trebuchet MS"/>
              <a:cs typeface="Trebuchet MS"/>
              <a:sym typeface="Trebuchet MS"/>
            </a:endParaRPr>
          </a:p>
          <a:p>
            <a:pPr indent="0" lvl="0" marL="86360" rtl="0" algn="l">
              <a:spcBef>
                <a:spcPts val="1000"/>
              </a:spcBef>
              <a:spcAft>
                <a:spcPts val="0"/>
              </a:spcAft>
              <a:buNone/>
            </a:pPr>
            <a:r>
              <a:t/>
            </a:r>
            <a:endParaRPr sz="2000">
              <a:solidFill>
                <a:schemeClr val="dk1"/>
              </a:solidFill>
              <a:latin typeface="Trebuchet MS"/>
              <a:ea typeface="Trebuchet MS"/>
              <a:cs typeface="Trebuchet MS"/>
              <a:sym typeface="Trebuchet MS"/>
            </a:endParaRPr>
          </a:p>
          <a:p>
            <a:pPr indent="-256546" lvl="0" marL="342906" rtl="0" algn="l">
              <a:spcBef>
                <a:spcPts val="1000"/>
              </a:spcBef>
              <a:spcAft>
                <a:spcPts val="0"/>
              </a:spcAft>
              <a:buNone/>
            </a:pPr>
            <a:r>
              <a:t/>
            </a:r>
            <a:endParaRPr sz="2000">
              <a:solidFill>
                <a:srgbClr val="FFFFFF"/>
              </a:solidFill>
              <a:latin typeface="Century Gothic"/>
              <a:ea typeface="Century Gothic"/>
              <a:cs typeface="Century Gothic"/>
              <a:sym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2" name="Shape 302"/>
        <p:cNvGrpSpPr/>
        <p:nvPr/>
      </p:nvGrpSpPr>
      <p:grpSpPr>
        <a:xfrm>
          <a:off x="0" y="0"/>
          <a:ext cx="0" cy="0"/>
          <a:chOff x="0" y="0"/>
          <a:chExt cx="0" cy="0"/>
        </a:xfrm>
      </p:grpSpPr>
      <p:pic>
        <p:nvPicPr>
          <p:cNvPr descr="The radiologic figure of a skeleton" id="303" name="Google Shape;303;g1e947def947_1_459"/>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304" name="Google Shape;304;g1e947def947_1_459"/>
          <p:cNvSpPr txBox="1"/>
          <p:nvPr/>
        </p:nvSpPr>
        <p:spPr>
          <a:xfrm>
            <a:off x="703500" y="896825"/>
            <a:ext cx="8440500" cy="56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100">
                <a:latin typeface="Trebuchet MS"/>
                <a:ea typeface="Trebuchet MS"/>
                <a:cs typeface="Trebuchet MS"/>
                <a:sym typeface="Trebuchet MS"/>
              </a:rPr>
              <a:t>Summary</a:t>
            </a:r>
            <a:endParaRPr sz="3100">
              <a:latin typeface="Trebuchet MS"/>
              <a:ea typeface="Trebuchet MS"/>
              <a:cs typeface="Trebuchet MS"/>
              <a:sym typeface="Trebuchet MS"/>
            </a:endParaRPr>
          </a:p>
        </p:txBody>
      </p:sp>
      <p:sp>
        <p:nvSpPr>
          <p:cNvPr id="305" name="Google Shape;305;g1e947def947_1_459"/>
          <p:cNvSpPr txBox="1"/>
          <p:nvPr/>
        </p:nvSpPr>
        <p:spPr>
          <a:xfrm>
            <a:off x="794850" y="1800775"/>
            <a:ext cx="6711600" cy="4195500"/>
          </a:xfrm>
          <a:prstGeom prst="rect">
            <a:avLst/>
          </a:prstGeom>
          <a:noFill/>
          <a:ln>
            <a:noFill/>
          </a:ln>
        </p:spPr>
        <p:txBody>
          <a:bodyPr anchorCtr="0" anchor="t" bIns="45700" lIns="91425" spcFirstLastPara="1" rIns="91425" wrap="square" tIns="45700">
            <a:normAutofit fontScale="85000" lnSpcReduction="20000"/>
          </a:bodyPr>
          <a:lstStyle/>
          <a:p>
            <a:pPr indent="-342906" lvl="0" marL="342906" rtl="0" algn="l">
              <a:spcBef>
                <a:spcPts val="0"/>
              </a:spcBef>
              <a:spcAft>
                <a:spcPts val="0"/>
              </a:spcAft>
              <a:buClr>
                <a:schemeClr val="dk1"/>
              </a:buClr>
              <a:buSzPct val="80000"/>
              <a:buFont typeface="Trebuchet MS"/>
              <a:buChar char="●"/>
            </a:pPr>
            <a:r>
              <a:rPr lang="en-US" sz="2800">
                <a:solidFill>
                  <a:schemeClr val="dk1"/>
                </a:solidFill>
                <a:latin typeface="Trebuchet MS"/>
                <a:ea typeface="Trebuchet MS"/>
                <a:cs typeface="Trebuchet MS"/>
                <a:sym typeface="Trebuchet MS"/>
              </a:rPr>
              <a:t>A Joint is a place in the human body where two bones meet. </a:t>
            </a:r>
            <a:endParaRPr sz="2000">
              <a:solidFill>
                <a:schemeClr val="dk1"/>
              </a:solidFill>
              <a:latin typeface="Trebuchet MS"/>
              <a:ea typeface="Trebuchet MS"/>
              <a:cs typeface="Trebuchet MS"/>
              <a:sym typeface="Trebuchet MS"/>
            </a:endParaRPr>
          </a:p>
          <a:p>
            <a:pPr indent="-342906" lvl="0" marL="342906" rtl="0" algn="l">
              <a:spcBef>
                <a:spcPts val="1000"/>
              </a:spcBef>
              <a:spcAft>
                <a:spcPts val="0"/>
              </a:spcAft>
              <a:buClr>
                <a:schemeClr val="dk1"/>
              </a:buClr>
              <a:buSzPct val="80000"/>
              <a:buFont typeface="Trebuchet MS"/>
              <a:buChar char="●"/>
            </a:pPr>
            <a:r>
              <a:rPr lang="en-US" sz="2800">
                <a:solidFill>
                  <a:schemeClr val="dk1"/>
                </a:solidFill>
                <a:latin typeface="Trebuchet MS"/>
                <a:ea typeface="Trebuchet MS"/>
                <a:cs typeface="Trebuchet MS"/>
                <a:sym typeface="Trebuchet MS"/>
              </a:rPr>
              <a:t>There are three types of joints: fixed, </a:t>
            </a:r>
            <a:r>
              <a:rPr lang="en-US" sz="2800">
                <a:solidFill>
                  <a:schemeClr val="dk1"/>
                </a:solidFill>
                <a:latin typeface="Trebuchet MS"/>
                <a:ea typeface="Trebuchet MS"/>
                <a:cs typeface="Trebuchet MS"/>
                <a:sym typeface="Trebuchet MS"/>
              </a:rPr>
              <a:t>partially</a:t>
            </a:r>
            <a:r>
              <a:rPr lang="en-US" sz="2800">
                <a:solidFill>
                  <a:schemeClr val="dk1"/>
                </a:solidFill>
                <a:latin typeface="Trebuchet MS"/>
                <a:ea typeface="Trebuchet MS"/>
                <a:cs typeface="Trebuchet MS"/>
                <a:sym typeface="Trebuchet MS"/>
              </a:rPr>
              <a:t> movable and moveable.</a:t>
            </a:r>
            <a:endParaRPr sz="2800">
              <a:solidFill>
                <a:schemeClr val="dk1"/>
              </a:solidFill>
              <a:latin typeface="Trebuchet MS"/>
              <a:ea typeface="Trebuchet MS"/>
              <a:cs typeface="Trebuchet MS"/>
              <a:sym typeface="Trebuchet MS"/>
            </a:endParaRPr>
          </a:p>
          <a:p>
            <a:pPr indent="-342906" lvl="0" marL="342906" rtl="0" algn="l">
              <a:spcBef>
                <a:spcPts val="1000"/>
              </a:spcBef>
              <a:spcAft>
                <a:spcPts val="0"/>
              </a:spcAft>
              <a:buClr>
                <a:schemeClr val="dk1"/>
              </a:buClr>
              <a:buSzPct val="80000"/>
              <a:buFont typeface="Trebuchet MS"/>
              <a:buChar char="●"/>
            </a:pPr>
            <a:r>
              <a:rPr lang="en-US" sz="2800">
                <a:solidFill>
                  <a:schemeClr val="dk1"/>
                </a:solidFill>
                <a:latin typeface="Trebuchet MS"/>
                <a:ea typeface="Trebuchet MS"/>
                <a:cs typeface="Trebuchet MS"/>
                <a:sym typeface="Trebuchet MS"/>
              </a:rPr>
              <a:t>There are two types of moveable joints: the hinge joint and the ball and socket joint. </a:t>
            </a:r>
            <a:endParaRPr sz="2800">
              <a:solidFill>
                <a:schemeClr val="dk1"/>
              </a:solidFill>
              <a:latin typeface="Trebuchet MS"/>
              <a:ea typeface="Trebuchet MS"/>
              <a:cs typeface="Trebuchet MS"/>
              <a:sym typeface="Trebuchet MS"/>
            </a:endParaRPr>
          </a:p>
          <a:p>
            <a:pPr indent="-372370" lvl="0" marL="342906" rtl="0" algn="l">
              <a:spcBef>
                <a:spcPts val="1000"/>
              </a:spcBef>
              <a:spcAft>
                <a:spcPts val="0"/>
              </a:spcAft>
              <a:buClr>
                <a:schemeClr val="dk1"/>
              </a:buClr>
              <a:buSzPct val="80000"/>
              <a:buFont typeface="Trebuchet MS"/>
              <a:buChar char="●"/>
            </a:pPr>
            <a:r>
              <a:rPr lang="en-US" sz="2800">
                <a:solidFill>
                  <a:schemeClr val="dk1"/>
                </a:solidFill>
                <a:latin typeface="Trebuchet MS"/>
                <a:ea typeface="Trebuchet MS"/>
                <a:cs typeface="Trebuchet MS"/>
                <a:sym typeface="Trebuchet MS"/>
              </a:rPr>
              <a:t>There are three types of muscles: </a:t>
            </a:r>
            <a:r>
              <a:rPr lang="en-US" sz="2800">
                <a:solidFill>
                  <a:schemeClr val="dk1"/>
                </a:solidFill>
                <a:latin typeface="Trebuchet MS"/>
                <a:ea typeface="Trebuchet MS"/>
                <a:cs typeface="Trebuchet MS"/>
                <a:sym typeface="Trebuchet MS"/>
              </a:rPr>
              <a:t>cardiac</a:t>
            </a:r>
            <a:r>
              <a:rPr lang="en-US" sz="2800">
                <a:solidFill>
                  <a:schemeClr val="dk1"/>
                </a:solidFill>
                <a:latin typeface="Trebuchet MS"/>
                <a:ea typeface="Trebuchet MS"/>
                <a:cs typeface="Trebuchet MS"/>
                <a:sym typeface="Trebuchet MS"/>
              </a:rPr>
              <a:t>, smooth and skeletal</a:t>
            </a:r>
            <a:endParaRPr sz="2000">
              <a:solidFill>
                <a:schemeClr val="dk1"/>
              </a:solidFill>
              <a:latin typeface="Trebuchet MS"/>
              <a:ea typeface="Trebuchet MS"/>
              <a:cs typeface="Trebuchet MS"/>
              <a:sym typeface="Trebuchet MS"/>
            </a:endParaRPr>
          </a:p>
          <a:p>
            <a:pPr indent="-373132" lvl="0" marL="342906" rtl="0" algn="l">
              <a:spcBef>
                <a:spcPts val="1000"/>
              </a:spcBef>
              <a:spcAft>
                <a:spcPts val="0"/>
              </a:spcAft>
              <a:buClr>
                <a:schemeClr val="dk1"/>
              </a:buClr>
              <a:buSzPct val="100000"/>
              <a:buFont typeface="Trebuchet MS"/>
              <a:buChar char="●"/>
            </a:pPr>
            <a:r>
              <a:rPr lang="en-US" sz="2800">
                <a:solidFill>
                  <a:schemeClr val="dk1"/>
                </a:solidFill>
                <a:latin typeface="Trebuchet MS"/>
                <a:ea typeface="Trebuchet MS"/>
                <a:cs typeface="Trebuchet MS"/>
                <a:sym typeface="Trebuchet MS"/>
              </a:rPr>
              <a:t>Limbs move by the contraction and relating of antagonistic muscle pairs e.g. triceps and biceps. </a:t>
            </a:r>
            <a:endParaRPr sz="2000">
              <a:solidFill>
                <a:schemeClr val="dk1"/>
              </a:solidFill>
              <a:latin typeface="Trebuchet MS"/>
              <a:ea typeface="Trebuchet MS"/>
              <a:cs typeface="Trebuchet MS"/>
              <a:sym typeface="Trebuchet MS"/>
            </a:endParaRPr>
          </a:p>
          <a:p>
            <a:pPr indent="-256546" lvl="0" marL="342906" rtl="0" algn="l">
              <a:spcBef>
                <a:spcPts val="1000"/>
              </a:spcBef>
              <a:spcAft>
                <a:spcPts val="0"/>
              </a:spcAft>
              <a:buNone/>
            </a:pPr>
            <a:r>
              <a:t/>
            </a:r>
            <a:endParaRPr sz="2000">
              <a:solidFill>
                <a:srgbClr val="FFFFFF"/>
              </a:solidFill>
              <a:latin typeface="Century Gothic"/>
              <a:ea typeface="Century Gothic"/>
              <a:cs typeface="Century Gothic"/>
              <a:sym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9" name="Shape 309"/>
        <p:cNvGrpSpPr/>
        <p:nvPr/>
      </p:nvGrpSpPr>
      <p:grpSpPr>
        <a:xfrm>
          <a:off x="0" y="0"/>
          <a:ext cx="0" cy="0"/>
          <a:chOff x="0" y="0"/>
          <a:chExt cx="0" cy="0"/>
        </a:xfrm>
      </p:grpSpPr>
      <p:pic>
        <p:nvPicPr>
          <p:cNvPr descr="The radiologic figure of a skeleton" id="310" name="Google Shape;310;g1e947def947_1_513"/>
          <p:cNvPicPr preferRelativeResize="0"/>
          <p:nvPr/>
        </p:nvPicPr>
        <p:blipFill rotWithShape="1">
          <a:blip r:embed="rId3">
            <a:alphaModFix amt="40000"/>
          </a:blip>
          <a:srcRect b="0" l="11668" r="0" t="0"/>
          <a:stretch/>
        </p:blipFill>
        <p:spPr>
          <a:xfrm>
            <a:off x="20" y="10"/>
            <a:ext cx="9143982" cy="6857990"/>
          </a:xfrm>
          <a:prstGeom prst="rect">
            <a:avLst/>
          </a:prstGeom>
          <a:noFill/>
          <a:ln>
            <a:noFill/>
          </a:ln>
        </p:spPr>
      </p:pic>
      <p:sp>
        <p:nvSpPr>
          <p:cNvPr id="311" name="Google Shape;311;g1e947def947_1_513"/>
          <p:cNvSpPr txBox="1"/>
          <p:nvPr/>
        </p:nvSpPr>
        <p:spPr>
          <a:xfrm>
            <a:off x="628650" y="365126"/>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lang="en-US" sz="3600">
                <a:solidFill>
                  <a:srgbClr val="000000"/>
                </a:solidFill>
                <a:latin typeface="Trebuchet MS"/>
                <a:ea typeface="Trebuchet MS"/>
                <a:cs typeface="Trebuchet MS"/>
                <a:sym typeface="Trebuchet MS"/>
              </a:rPr>
              <a:t>Lesson Sources:</a:t>
            </a:r>
            <a:endParaRPr sz="3600">
              <a:solidFill>
                <a:srgbClr val="000000"/>
              </a:solidFill>
              <a:latin typeface="Trebuchet MS"/>
              <a:ea typeface="Trebuchet MS"/>
              <a:cs typeface="Trebuchet MS"/>
              <a:sym typeface="Trebuchet MS"/>
            </a:endParaRPr>
          </a:p>
        </p:txBody>
      </p:sp>
      <p:sp>
        <p:nvSpPr>
          <p:cNvPr id="312" name="Google Shape;312;g1e947def947_1_513"/>
          <p:cNvSpPr txBox="1"/>
          <p:nvPr/>
        </p:nvSpPr>
        <p:spPr>
          <a:xfrm>
            <a:off x="628650" y="1361450"/>
            <a:ext cx="7886700" cy="4351200"/>
          </a:xfrm>
          <a:prstGeom prst="rect">
            <a:avLst/>
          </a:prstGeom>
          <a:noFill/>
          <a:ln>
            <a:noFill/>
          </a:ln>
        </p:spPr>
        <p:txBody>
          <a:bodyPr anchorCtr="0" anchor="t" bIns="45700" lIns="91425" spcFirstLastPara="1" rIns="91425" wrap="square" tIns="45700">
            <a:normAutofit/>
          </a:bodyPr>
          <a:lstStyle/>
          <a:p>
            <a:pPr indent="0" lvl="0" marL="342900" rtl="0" algn="l">
              <a:spcBef>
                <a:spcPts val="0"/>
              </a:spcBef>
              <a:spcAft>
                <a:spcPts val="0"/>
              </a:spcAft>
              <a:buNone/>
            </a:pPr>
            <a:r>
              <a:t/>
            </a:r>
            <a:endParaRPr sz="2800">
              <a:solidFill>
                <a:srgbClr val="3F3F3F"/>
              </a:solidFill>
              <a:latin typeface="Trebuchet MS"/>
              <a:ea typeface="Trebuchet MS"/>
              <a:cs typeface="Trebuchet MS"/>
              <a:sym typeface="Trebuchet MS"/>
            </a:endParaRPr>
          </a:p>
          <a:p>
            <a:pPr indent="-429260" lvl="0" marL="342900" rtl="0" algn="l">
              <a:spcBef>
                <a:spcPts val="0"/>
              </a:spcBef>
              <a:spcAft>
                <a:spcPts val="0"/>
              </a:spcAft>
              <a:buClr>
                <a:srgbClr val="3F3F3F"/>
              </a:buClr>
              <a:buSzPts val="2800"/>
              <a:buFont typeface="Trebuchet MS"/>
              <a:buChar char="➢"/>
            </a:pPr>
            <a:r>
              <a:rPr lang="en-US" sz="2800">
                <a:solidFill>
                  <a:srgbClr val="3F3F3F"/>
                </a:solidFill>
                <a:latin typeface="Trebuchet MS"/>
                <a:ea typeface="Trebuchet MS"/>
                <a:cs typeface="Trebuchet MS"/>
                <a:sym typeface="Trebuchet MS"/>
              </a:rPr>
              <a:t>Concise Revision Course - Human and Social Biology - a Concise Revision Course for CSEC®</a:t>
            </a:r>
            <a:endParaRPr sz="2800">
              <a:solidFill>
                <a:srgbClr val="3F3F3F"/>
              </a:solidFill>
              <a:latin typeface="Trebuchet MS"/>
              <a:ea typeface="Trebuchet MS"/>
              <a:cs typeface="Trebuchet MS"/>
              <a:sym typeface="Trebuchet MS"/>
            </a:endParaRPr>
          </a:p>
          <a:p>
            <a:pPr indent="0" lvl="0" marL="342900" rtl="0" algn="l">
              <a:spcBef>
                <a:spcPts val="0"/>
              </a:spcBef>
              <a:spcAft>
                <a:spcPts val="0"/>
              </a:spcAft>
              <a:buNone/>
            </a:pPr>
            <a:r>
              <a:rPr lang="en-US" sz="2800">
                <a:solidFill>
                  <a:srgbClr val="3F3F3F"/>
                </a:solidFill>
                <a:latin typeface="Trebuchet MS"/>
                <a:ea typeface="Trebuchet MS"/>
                <a:cs typeface="Trebuchet MS"/>
                <a:sym typeface="Trebuchet MS"/>
              </a:rPr>
              <a:t>Textbook by Anne Tindale and Shaun deSouza</a:t>
            </a:r>
            <a:endParaRPr sz="2800">
              <a:solidFill>
                <a:srgbClr val="3F3F3F"/>
              </a:solidFill>
              <a:latin typeface="Trebuchet MS"/>
              <a:ea typeface="Trebuchet MS"/>
              <a:cs typeface="Trebuchet MS"/>
              <a:sym typeface="Trebuchet MS"/>
            </a:endParaRPr>
          </a:p>
          <a:p>
            <a:pPr indent="0" lvl="0" marL="0" rtl="0" algn="l">
              <a:spcBef>
                <a:spcPts val="0"/>
              </a:spcBef>
              <a:spcAft>
                <a:spcPts val="0"/>
              </a:spcAft>
              <a:buNone/>
            </a:pPr>
            <a:r>
              <a:t/>
            </a:r>
            <a:endParaRPr sz="2800">
              <a:solidFill>
                <a:srgbClr val="3F3F3F"/>
              </a:solidFill>
              <a:latin typeface="Trebuchet MS"/>
              <a:ea typeface="Trebuchet MS"/>
              <a:cs typeface="Trebuchet MS"/>
              <a:sym typeface="Trebuchet MS"/>
            </a:endParaRPr>
          </a:p>
          <a:p>
            <a:pPr indent="-429260" lvl="0" marL="342900" rtl="0" algn="l">
              <a:spcBef>
                <a:spcPts val="0"/>
              </a:spcBef>
              <a:spcAft>
                <a:spcPts val="0"/>
              </a:spcAft>
              <a:buClr>
                <a:srgbClr val="3F3F3F"/>
              </a:buClr>
              <a:buSzPts val="2800"/>
              <a:buFont typeface="Trebuchet MS"/>
              <a:buChar char="➢"/>
            </a:pPr>
            <a:r>
              <a:rPr lang="en-US" sz="2800">
                <a:solidFill>
                  <a:srgbClr val="3F3F3F"/>
                </a:solidFill>
                <a:latin typeface="Trebuchet MS"/>
                <a:ea typeface="Trebuchet MS"/>
                <a:cs typeface="Trebuchet MS"/>
                <a:sym typeface="Trebuchet MS"/>
              </a:rPr>
              <a:t>Human &amp; Social Biology for CSEC® Examinations 6th Edition Student's Book by Phil Gadd</a:t>
            </a:r>
            <a:endParaRPr sz="2800">
              <a:solidFill>
                <a:srgbClr val="3F3F3F"/>
              </a:solidFill>
              <a:latin typeface="Trebuchet MS"/>
              <a:ea typeface="Trebuchet MS"/>
              <a:cs typeface="Trebuchet MS"/>
              <a:sym typeface="Trebuchet MS"/>
            </a:endParaRPr>
          </a:p>
          <a:p>
            <a:pPr indent="0" lvl="0" marL="0" rtl="0" algn="l">
              <a:spcBef>
                <a:spcPts val="0"/>
              </a:spcBef>
              <a:spcAft>
                <a:spcPts val="0"/>
              </a:spcAft>
              <a:buNone/>
            </a:pPr>
            <a:r>
              <a:t/>
            </a:r>
            <a:endParaRPr b="1" sz="2800">
              <a:solidFill>
                <a:srgbClr val="3F3F3F"/>
              </a:solidFill>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2011-10-11T19:59:01Z</dcterms:created>
  <dc:creator>Darron</dc:creator>
</cp:coreProperties>
</file>