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jtYZvpQssy1eeYF6xovEh5TSSi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e84d8e3650_0_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e84d8e3650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e84d8e3650_0_170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1e84d8e3650_0_170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g1e84d8e3650_0_170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e84d8e3650_0_174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1e84d8e3650_0_174"/>
          <p:cNvSpPr txBox="1"/>
          <p:nvPr>
            <p:ph idx="1" type="body"/>
          </p:nvPr>
        </p:nvSpPr>
        <p:spPr>
          <a:xfrm>
            <a:off x="609599" y="2160590"/>
            <a:ext cx="63477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2" name="Google Shape;32;g1e84d8e3650_0_174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g1e84d8e3650_0_174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1e84d8e3650_0_174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g1e84d8e3650_0_180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37" name="Google Shape;37;g1e84d8e3650_0_180"/>
            <p:cNvCxnSpPr/>
            <p:nvPr/>
          </p:nvCxnSpPr>
          <p:spPr>
            <a:xfrm flipH="1" rot="10800000">
              <a:off x="5130830" y="4175701"/>
              <a:ext cx="4022400" cy="26823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" name="Google Shape;38;g1e84d8e3650_0_180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" name="Google Shape;39;g1e84d8e3650_0_180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g1e84d8e3650_0_180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1e84d8e3650_0_180"/>
            <p:cNvSpPr/>
            <p:nvPr/>
          </p:nvSpPr>
          <p:spPr>
            <a:xfrm>
              <a:off x="6637896" y="3920066"/>
              <a:ext cx="2509944" cy="2933700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1e84d8e3650_0_180"/>
            <p:cNvSpPr/>
            <p:nvPr/>
          </p:nvSpPr>
          <p:spPr>
            <a:xfrm>
              <a:off x="7010429" y="-8467"/>
              <a:ext cx="2139950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43" name="Google Shape;43;g1e84d8e3650_0_180"/>
            <p:cNvSpPr/>
            <p:nvPr/>
          </p:nvSpPr>
          <p:spPr>
            <a:xfrm>
              <a:off x="8295776" y="-8467"/>
              <a:ext cx="859028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g1e84d8e3650_0_180"/>
            <p:cNvSpPr/>
            <p:nvPr/>
          </p:nvSpPr>
          <p:spPr>
            <a:xfrm>
              <a:off x="8077231" y="-8468"/>
              <a:ext cx="1067005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g1e84d8e3650_0_180"/>
            <p:cNvSpPr/>
            <p:nvPr/>
          </p:nvSpPr>
          <p:spPr>
            <a:xfrm>
              <a:off x="8060297" y="4893733"/>
              <a:ext cx="1092200" cy="1960880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g1e84d8e3650_0_180"/>
            <p:cNvSpPr/>
            <p:nvPr/>
          </p:nvSpPr>
          <p:spPr>
            <a:xfrm>
              <a:off x="-8466" y="-8468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47" name="Google Shape;47;g1e84d8e3650_0_180"/>
          <p:cNvSpPr txBox="1"/>
          <p:nvPr>
            <p:ph type="ctrTitle"/>
          </p:nvPr>
        </p:nvSpPr>
        <p:spPr>
          <a:xfrm>
            <a:off x="1130595" y="2404534"/>
            <a:ext cx="5826600" cy="164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g1e84d8e3650_0_180"/>
          <p:cNvSpPr txBox="1"/>
          <p:nvPr>
            <p:ph idx="1" type="subTitle"/>
          </p:nvPr>
        </p:nvSpPr>
        <p:spPr>
          <a:xfrm>
            <a:off x="1130595" y="4050834"/>
            <a:ext cx="58266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9" name="Google Shape;49;g1e84d8e3650_0_180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1e84d8e3650_0_180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1e84d8e3650_0_180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e84d8e3650_0_197"/>
          <p:cNvSpPr txBox="1"/>
          <p:nvPr>
            <p:ph type="title"/>
          </p:nvPr>
        </p:nvSpPr>
        <p:spPr>
          <a:xfrm>
            <a:off x="609598" y="2700868"/>
            <a:ext cx="63477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1e84d8e3650_0_197"/>
          <p:cNvSpPr txBox="1"/>
          <p:nvPr>
            <p:ph idx="1" type="body"/>
          </p:nvPr>
        </p:nvSpPr>
        <p:spPr>
          <a:xfrm>
            <a:off x="609598" y="4527448"/>
            <a:ext cx="63477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g1e84d8e3650_0_197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g1e84d8e3650_0_197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g1e84d8e3650_0_197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84d8e3650_0_203"/>
          <p:cNvSpPr txBox="1"/>
          <p:nvPr>
            <p:ph type="title"/>
          </p:nvPr>
        </p:nvSpPr>
        <p:spPr>
          <a:xfrm>
            <a:off x="609600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1e84d8e3650_0_203"/>
          <p:cNvSpPr txBox="1"/>
          <p:nvPr>
            <p:ph idx="1" type="body"/>
          </p:nvPr>
        </p:nvSpPr>
        <p:spPr>
          <a:xfrm>
            <a:off x="609600" y="2160589"/>
            <a:ext cx="30882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61" name="Google Shape;61;g1e84d8e3650_0_203"/>
          <p:cNvSpPr txBox="1"/>
          <p:nvPr>
            <p:ph idx="2" type="body"/>
          </p:nvPr>
        </p:nvSpPr>
        <p:spPr>
          <a:xfrm>
            <a:off x="3869204" y="2160590"/>
            <a:ext cx="30882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62" name="Google Shape;62;g1e84d8e3650_0_203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1e84d8e3650_0_203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g1e84d8e3650_0_203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e84d8e3650_0_210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1e84d8e3650_0_210"/>
          <p:cNvSpPr txBox="1"/>
          <p:nvPr>
            <p:ph idx="1" type="body"/>
          </p:nvPr>
        </p:nvSpPr>
        <p:spPr>
          <a:xfrm>
            <a:off x="609599" y="2160983"/>
            <a:ext cx="3090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8" name="Google Shape;68;g1e84d8e3650_0_210"/>
          <p:cNvSpPr txBox="1"/>
          <p:nvPr>
            <p:ph idx="2" type="body"/>
          </p:nvPr>
        </p:nvSpPr>
        <p:spPr>
          <a:xfrm>
            <a:off x="609599" y="2737246"/>
            <a:ext cx="30906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9" name="Google Shape;69;g1e84d8e3650_0_210"/>
          <p:cNvSpPr txBox="1"/>
          <p:nvPr>
            <p:ph idx="3" type="body"/>
          </p:nvPr>
        </p:nvSpPr>
        <p:spPr>
          <a:xfrm>
            <a:off x="3866640" y="2160983"/>
            <a:ext cx="3090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0" name="Google Shape;70;g1e84d8e3650_0_210"/>
          <p:cNvSpPr txBox="1"/>
          <p:nvPr>
            <p:ph idx="4" type="body"/>
          </p:nvPr>
        </p:nvSpPr>
        <p:spPr>
          <a:xfrm>
            <a:off x="3866640" y="2737246"/>
            <a:ext cx="30906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1" name="Google Shape;71;g1e84d8e3650_0_210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1e84d8e3650_0_210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1e84d8e3650_0_210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e84d8e3650_0_219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1e84d8e3650_0_219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g1e84d8e3650_0_219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1e84d8e3650_0_219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84d8e3650_0_224"/>
          <p:cNvSpPr txBox="1"/>
          <p:nvPr>
            <p:ph type="title"/>
          </p:nvPr>
        </p:nvSpPr>
        <p:spPr>
          <a:xfrm>
            <a:off x="609599" y="1498604"/>
            <a:ext cx="27903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g1e84d8e3650_0_224"/>
          <p:cNvSpPr txBox="1"/>
          <p:nvPr>
            <p:ph idx="1" type="body"/>
          </p:nvPr>
        </p:nvSpPr>
        <p:spPr>
          <a:xfrm>
            <a:off x="3571275" y="514925"/>
            <a:ext cx="3386100" cy="55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2" name="Google Shape;82;g1e84d8e3650_0_224"/>
          <p:cNvSpPr txBox="1"/>
          <p:nvPr>
            <p:ph idx="2" type="body"/>
          </p:nvPr>
        </p:nvSpPr>
        <p:spPr>
          <a:xfrm>
            <a:off x="609599" y="2777069"/>
            <a:ext cx="2790300" cy="25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/>
        </p:txBody>
      </p:sp>
      <p:sp>
        <p:nvSpPr>
          <p:cNvPr id="83" name="Google Shape;83;g1e84d8e3650_0_224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g1e84d8e3650_0_224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g1e84d8e3650_0_224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e84d8e3650_0_231"/>
          <p:cNvSpPr txBox="1"/>
          <p:nvPr>
            <p:ph type="title"/>
          </p:nvPr>
        </p:nvSpPr>
        <p:spPr>
          <a:xfrm>
            <a:off x="609599" y="4800600"/>
            <a:ext cx="63477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1e84d8e3650_0_231"/>
          <p:cNvSpPr/>
          <p:nvPr>
            <p:ph idx="2" type="pic"/>
          </p:nvPr>
        </p:nvSpPr>
        <p:spPr>
          <a:xfrm>
            <a:off x="609599" y="609600"/>
            <a:ext cx="6347700" cy="38457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g1e84d8e3650_0_231"/>
          <p:cNvSpPr txBox="1"/>
          <p:nvPr>
            <p:ph idx="1" type="body"/>
          </p:nvPr>
        </p:nvSpPr>
        <p:spPr>
          <a:xfrm>
            <a:off x="609599" y="5367338"/>
            <a:ext cx="63477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0" name="Google Shape;90;g1e84d8e3650_0_231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1e84d8e3650_0_231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1e84d8e3650_0_231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84d8e3650_0_238"/>
          <p:cNvSpPr txBox="1"/>
          <p:nvPr>
            <p:ph type="title"/>
          </p:nvPr>
        </p:nvSpPr>
        <p:spPr>
          <a:xfrm>
            <a:off x="609600" y="609600"/>
            <a:ext cx="6347700" cy="34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1e84d8e3650_0_238"/>
          <p:cNvSpPr txBox="1"/>
          <p:nvPr>
            <p:ph idx="1" type="body"/>
          </p:nvPr>
        </p:nvSpPr>
        <p:spPr>
          <a:xfrm>
            <a:off x="609600" y="4470400"/>
            <a:ext cx="63477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6" name="Google Shape;96;g1e84d8e3650_0_238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1e84d8e3650_0_238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1e84d8e3650_0_238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84d8e3650_0_244"/>
          <p:cNvSpPr txBox="1"/>
          <p:nvPr>
            <p:ph type="title"/>
          </p:nvPr>
        </p:nvSpPr>
        <p:spPr>
          <a:xfrm>
            <a:off x="774885" y="609600"/>
            <a:ext cx="60723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1e84d8e3650_0_244"/>
          <p:cNvSpPr txBox="1"/>
          <p:nvPr>
            <p:ph idx="1" type="body"/>
          </p:nvPr>
        </p:nvSpPr>
        <p:spPr>
          <a:xfrm>
            <a:off x="1101074" y="3632200"/>
            <a:ext cx="5419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2" name="Google Shape;102;g1e84d8e3650_0_244"/>
          <p:cNvSpPr txBox="1"/>
          <p:nvPr>
            <p:ph idx="2" type="body"/>
          </p:nvPr>
        </p:nvSpPr>
        <p:spPr>
          <a:xfrm>
            <a:off x="609598" y="4470400"/>
            <a:ext cx="63477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g1e84d8e3650_0_244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1e84d8e3650_0_244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1e84d8e3650_0_244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g1e84d8e3650_0_244"/>
          <p:cNvSpPr txBox="1"/>
          <p:nvPr/>
        </p:nvSpPr>
        <p:spPr>
          <a:xfrm>
            <a:off x="482711" y="790378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7" name="Google Shape;107;g1e84d8e3650_0_244"/>
          <p:cNvSpPr txBox="1"/>
          <p:nvPr/>
        </p:nvSpPr>
        <p:spPr>
          <a:xfrm>
            <a:off x="6747699" y="2886556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e84d8e3650_0_253"/>
          <p:cNvSpPr txBox="1"/>
          <p:nvPr>
            <p:ph type="title"/>
          </p:nvPr>
        </p:nvSpPr>
        <p:spPr>
          <a:xfrm>
            <a:off x="609598" y="1931988"/>
            <a:ext cx="6347700" cy="259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1e84d8e3650_0_253"/>
          <p:cNvSpPr txBox="1"/>
          <p:nvPr>
            <p:ph idx="1" type="body"/>
          </p:nvPr>
        </p:nvSpPr>
        <p:spPr>
          <a:xfrm>
            <a:off x="609598" y="4527448"/>
            <a:ext cx="63477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g1e84d8e3650_0_253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g1e84d8e3650_0_253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1e84d8e3650_0_253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e84d8e3650_0_259"/>
          <p:cNvSpPr txBox="1"/>
          <p:nvPr>
            <p:ph type="title"/>
          </p:nvPr>
        </p:nvSpPr>
        <p:spPr>
          <a:xfrm>
            <a:off x="774885" y="609600"/>
            <a:ext cx="60723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g1e84d8e3650_0_259"/>
          <p:cNvSpPr txBox="1"/>
          <p:nvPr>
            <p:ph idx="1" type="body"/>
          </p:nvPr>
        </p:nvSpPr>
        <p:spPr>
          <a:xfrm>
            <a:off x="609597" y="4013200"/>
            <a:ext cx="63477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7" name="Google Shape;117;g1e84d8e3650_0_259"/>
          <p:cNvSpPr txBox="1"/>
          <p:nvPr>
            <p:ph idx="2" type="body"/>
          </p:nvPr>
        </p:nvSpPr>
        <p:spPr>
          <a:xfrm>
            <a:off x="609598" y="4527448"/>
            <a:ext cx="63477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g1e84d8e3650_0_259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1e84d8e3650_0_259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g1e84d8e3650_0_259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g1e84d8e3650_0_259"/>
          <p:cNvSpPr txBox="1"/>
          <p:nvPr/>
        </p:nvSpPr>
        <p:spPr>
          <a:xfrm>
            <a:off x="482711" y="790378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2" name="Google Shape;122;g1e84d8e3650_0_259"/>
          <p:cNvSpPr txBox="1"/>
          <p:nvPr/>
        </p:nvSpPr>
        <p:spPr>
          <a:xfrm>
            <a:off x="6747699" y="2886556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84d8e3650_0_268"/>
          <p:cNvSpPr txBox="1"/>
          <p:nvPr>
            <p:ph type="title"/>
          </p:nvPr>
        </p:nvSpPr>
        <p:spPr>
          <a:xfrm>
            <a:off x="615848" y="609600"/>
            <a:ext cx="63414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g1e84d8e3650_0_268"/>
          <p:cNvSpPr txBox="1"/>
          <p:nvPr>
            <p:ph idx="1" type="body"/>
          </p:nvPr>
        </p:nvSpPr>
        <p:spPr>
          <a:xfrm>
            <a:off x="609597" y="4013200"/>
            <a:ext cx="63477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6" name="Google Shape;126;g1e84d8e3650_0_268"/>
          <p:cNvSpPr txBox="1"/>
          <p:nvPr>
            <p:ph idx="2" type="body"/>
          </p:nvPr>
        </p:nvSpPr>
        <p:spPr>
          <a:xfrm>
            <a:off x="609598" y="4527448"/>
            <a:ext cx="63477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7" name="Google Shape;127;g1e84d8e3650_0_268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1e84d8e3650_0_268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g1e84d8e3650_0_268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e84d8e3650_0_275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1e84d8e3650_0_275"/>
          <p:cNvSpPr txBox="1"/>
          <p:nvPr>
            <p:ph idx="1" type="body"/>
          </p:nvPr>
        </p:nvSpPr>
        <p:spPr>
          <a:xfrm rot="5400000">
            <a:off x="1843063" y="927140"/>
            <a:ext cx="3880800" cy="6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3" name="Google Shape;133;g1e84d8e3650_0_275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1e84d8e3650_0_275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1e84d8e3650_0_275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e84d8e3650_0_281"/>
          <p:cNvSpPr txBox="1"/>
          <p:nvPr>
            <p:ph type="title"/>
          </p:nvPr>
        </p:nvSpPr>
        <p:spPr>
          <a:xfrm rot="5400000">
            <a:off x="3840924" y="2745900"/>
            <a:ext cx="52515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1e84d8e3650_0_281"/>
          <p:cNvSpPr txBox="1"/>
          <p:nvPr>
            <p:ph idx="1" type="body"/>
          </p:nvPr>
        </p:nvSpPr>
        <p:spPr>
          <a:xfrm rot="5400000">
            <a:off x="581325" y="637800"/>
            <a:ext cx="5251500" cy="51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g1e84d8e3650_0_281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g1e84d8e3650_0_281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1e84d8e3650_0_281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hyperlink" Target="https://missfrancois.com/" TargetMode="Externa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g1e84d8e3650_0_150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Google Shape;7;g1e84d8e3650_0_150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" name="Google Shape;8;g1e84d8e3650_0_150"/>
            <p:cNvCxnSpPr/>
            <p:nvPr/>
          </p:nvCxnSpPr>
          <p:spPr>
            <a:xfrm flipH="1" rot="10800000">
              <a:off x="5130830" y="4175701"/>
              <a:ext cx="4022400" cy="26823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g1e84d8e3650_0_150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" name="Google Shape;10;g1e84d8e3650_0_150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g1e84d8e3650_0_150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g1e84d8e3650_0_150"/>
            <p:cNvSpPr/>
            <p:nvPr/>
          </p:nvSpPr>
          <p:spPr>
            <a:xfrm>
              <a:off x="6637896" y="3920066"/>
              <a:ext cx="2509944" cy="2933700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1e84d8e3650_0_150"/>
            <p:cNvSpPr/>
            <p:nvPr/>
          </p:nvSpPr>
          <p:spPr>
            <a:xfrm>
              <a:off x="7010429" y="-8467"/>
              <a:ext cx="2139950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g1e84d8e3650_0_150"/>
            <p:cNvSpPr/>
            <p:nvPr/>
          </p:nvSpPr>
          <p:spPr>
            <a:xfrm>
              <a:off x="8295776" y="-8467"/>
              <a:ext cx="859028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g1e84d8e3650_0_150"/>
            <p:cNvSpPr/>
            <p:nvPr/>
          </p:nvSpPr>
          <p:spPr>
            <a:xfrm>
              <a:off x="8077231" y="-8468"/>
              <a:ext cx="1067005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g1e84d8e3650_0_150"/>
            <p:cNvSpPr/>
            <p:nvPr/>
          </p:nvSpPr>
          <p:spPr>
            <a:xfrm>
              <a:off x="8060297" y="4893733"/>
              <a:ext cx="1092200" cy="1960880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g1e84d8e3650_0_150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g1e84d8e3650_0_150"/>
          <p:cNvSpPr txBox="1"/>
          <p:nvPr>
            <p:ph idx="1" type="body"/>
          </p:nvPr>
        </p:nvSpPr>
        <p:spPr>
          <a:xfrm>
            <a:off x="609599" y="2160590"/>
            <a:ext cx="63477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g1e84d8e3650_0_150"/>
          <p:cNvSpPr txBox="1"/>
          <p:nvPr>
            <p:ph idx="10" type="dt"/>
          </p:nvPr>
        </p:nvSpPr>
        <p:spPr>
          <a:xfrm>
            <a:off x="5405258" y="6041363"/>
            <a:ext cx="684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g1e84d8e3650_0_150"/>
          <p:cNvSpPr txBox="1"/>
          <p:nvPr>
            <p:ph idx="11" type="ftr"/>
          </p:nvPr>
        </p:nvSpPr>
        <p:spPr>
          <a:xfrm>
            <a:off x="609599" y="6041363"/>
            <a:ext cx="4623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g1e84d8e3650_0_150"/>
          <p:cNvSpPr txBox="1"/>
          <p:nvPr>
            <p:ph idx="12" type="sldNum"/>
          </p:nvPr>
        </p:nvSpPr>
        <p:spPr>
          <a:xfrm>
            <a:off x="6444676" y="6041363"/>
            <a:ext cx="5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2" name="Google Shape;22;g1e84d8e3650_0_150"/>
          <p:cNvGrpSpPr/>
          <p:nvPr/>
        </p:nvGrpSpPr>
        <p:grpSpPr>
          <a:xfrm>
            <a:off x="0" y="6214125"/>
            <a:ext cx="2231175" cy="643875"/>
            <a:chOff x="0" y="6214125"/>
            <a:chExt cx="2231175" cy="643875"/>
          </a:xfrm>
        </p:grpSpPr>
        <p:pic>
          <p:nvPicPr>
            <p:cNvPr id="23" name="Google Shape;23;g1e84d8e3650_0_150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0" y="6214125"/>
              <a:ext cx="643875" cy="64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g1e84d8e3650_0_150"/>
            <p:cNvSpPr txBox="1"/>
            <p:nvPr/>
          </p:nvSpPr>
          <p:spPr>
            <a:xfrm>
              <a:off x="643875" y="6528600"/>
              <a:ext cx="1587300" cy="32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u="sng">
                  <a:solidFill>
                    <a:srgbClr val="0000FF"/>
                  </a:solidFill>
                  <a:latin typeface="Trebuchet MS"/>
                  <a:ea typeface="Trebuchet MS"/>
                  <a:cs typeface="Trebuchet MS"/>
                  <a:sym typeface="Trebuchet M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missfrancois.com</a:t>
              </a:r>
              <a:endParaRPr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hyperlink" Target="https://missfrancois.com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1.jpg"/><Relationship Id="rId5" Type="http://schemas.openxmlformats.org/officeDocument/2006/relationships/image" Target="../media/image19.jpg"/><Relationship Id="rId6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5" Type="http://schemas.openxmlformats.org/officeDocument/2006/relationships/image" Target="../media/image1.png"/><Relationship Id="rId6" Type="http://schemas.openxmlformats.org/officeDocument/2006/relationships/hyperlink" Target="https://missfrancois.com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"/>
          <p:cNvSpPr txBox="1"/>
          <p:nvPr/>
        </p:nvSpPr>
        <p:spPr>
          <a:xfrm>
            <a:off x="914400" y="4800600"/>
            <a:ext cx="70866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Photosynthesis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7" name="Google Shape;14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914400"/>
            <a:ext cx="6096000" cy="3413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1"/>
          <p:cNvGrpSpPr/>
          <p:nvPr/>
        </p:nvGrpSpPr>
        <p:grpSpPr>
          <a:xfrm>
            <a:off x="0" y="6214125"/>
            <a:ext cx="2231175" cy="643875"/>
            <a:chOff x="0" y="6214125"/>
            <a:chExt cx="2231175" cy="643875"/>
          </a:xfrm>
        </p:grpSpPr>
        <p:pic>
          <p:nvPicPr>
            <p:cNvPr id="149" name="Google Shape;149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6214125"/>
              <a:ext cx="643875" cy="64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"/>
            <p:cNvSpPr txBox="1"/>
            <p:nvPr/>
          </p:nvSpPr>
          <p:spPr>
            <a:xfrm>
              <a:off x="643875" y="6528600"/>
              <a:ext cx="1587300" cy="32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u="sng">
                  <a:solidFill>
                    <a:srgbClr val="0000FF"/>
                  </a:solidFill>
                  <a:latin typeface="Trebuchet MS"/>
                  <a:ea typeface="Trebuchet MS"/>
                  <a:cs typeface="Trebuchet MS"/>
                  <a:sym typeface="Trebuchet MS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missfrancois.com</a:t>
              </a:r>
              <a:endParaRPr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Lesson Objectives:</a:t>
            </a:r>
            <a:endParaRPr/>
          </a:p>
        </p:txBody>
      </p:sp>
      <p:sp>
        <p:nvSpPr>
          <p:cNvPr id="156" name="Google Shape;156;p2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Define Photosynthesis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Outline the process of photosynthesis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Identify the products of photosynthesis 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What do these things have common?</a:t>
            </a:r>
            <a:endParaRPr/>
          </a:p>
        </p:txBody>
      </p:sp>
      <p:pic>
        <p:nvPicPr>
          <p:cNvPr id="162" name="Google Shape;162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45849" r="0" t="0"/>
          <a:stretch/>
        </p:blipFill>
        <p:spPr>
          <a:xfrm>
            <a:off x="457200" y="1930400"/>
            <a:ext cx="2177932" cy="2356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eat 101: Nutrition Facts and Health Effects" id="163" name="Google Shape;1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1800" y="1930400"/>
            <a:ext cx="4365318" cy="22845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Cotton Ball Diet: 4 Ways It Could Kill You" id="164" name="Google Shape;16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599" y="4779634"/>
            <a:ext cx="2689225" cy="15121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0 Best Types of Flowers – Pretty Pictures of Garden Flowers" id="165" name="Google Shape;16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3000" y="4506737"/>
            <a:ext cx="1831975" cy="182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"/>
          <p:cNvSpPr txBox="1"/>
          <p:nvPr/>
        </p:nvSpPr>
        <p:spPr>
          <a:xfrm>
            <a:off x="228600" y="2057400"/>
            <a:ext cx="609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2498666" y="1992029"/>
            <a:ext cx="3969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3"/>
          <p:cNvSpPr txBox="1"/>
          <p:nvPr/>
        </p:nvSpPr>
        <p:spPr>
          <a:xfrm>
            <a:off x="256308" y="4660339"/>
            <a:ext cx="609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3"/>
          <p:cNvSpPr txBox="1"/>
          <p:nvPr/>
        </p:nvSpPr>
        <p:spPr>
          <a:xfrm>
            <a:off x="4648200" y="4506737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/>
          <p:nvPr>
            <p:ph type="title"/>
          </p:nvPr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How do plants grow?</a:t>
            </a:r>
            <a:endParaRPr/>
          </a:p>
        </p:txBody>
      </p:sp>
      <p:pic>
        <p:nvPicPr>
          <p:cNvPr id="175" name="Google Shape;175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6406" y="1539600"/>
            <a:ext cx="5114100" cy="511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04800"/>
            <a:ext cx="2514600" cy="141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>
            <p:ph type="title"/>
          </p:nvPr>
        </p:nvSpPr>
        <p:spPr>
          <a:xfrm>
            <a:off x="622848" y="9398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Definition </a:t>
            </a:r>
            <a:endParaRPr/>
          </a:p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685800" y="1600200"/>
            <a:ext cx="7010400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en-US" sz="3200"/>
              <a:t>Photosynthesis is the process by which green plants and some other organisms use </a:t>
            </a:r>
            <a:r>
              <a:rPr b="1" lang="en-US" sz="3200"/>
              <a:t>sunlight energy </a:t>
            </a:r>
            <a:r>
              <a:rPr lang="en-US" sz="3200"/>
              <a:t>to convert </a:t>
            </a:r>
            <a:r>
              <a:rPr b="1" lang="en-US" sz="3200"/>
              <a:t>carbon dioxide </a:t>
            </a:r>
            <a:r>
              <a:rPr lang="en-US" sz="3200"/>
              <a:t>and </a:t>
            </a:r>
            <a:r>
              <a:rPr b="1" lang="en-US" sz="3200"/>
              <a:t>water</a:t>
            </a:r>
            <a:r>
              <a:rPr lang="en-US" sz="3200"/>
              <a:t> into </a:t>
            </a:r>
            <a:r>
              <a:rPr lang="en-US" sz="3200" u="sng"/>
              <a:t>glucose</a:t>
            </a:r>
            <a:r>
              <a:rPr lang="en-US" sz="3200"/>
              <a:t> and </a:t>
            </a:r>
            <a:r>
              <a:rPr lang="en-US" sz="3200" u="sng"/>
              <a:t>oxygen.</a:t>
            </a:r>
            <a:r>
              <a:rPr lang="en-US" sz="3200"/>
              <a:t> </a:t>
            </a:r>
            <a:endParaRPr sz="3200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2791" y="-22464"/>
            <a:ext cx="1292464" cy="1292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/>
          <p:nvPr>
            <p:ph type="title"/>
          </p:nvPr>
        </p:nvSpPr>
        <p:spPr>
          <a:xfrm>
            <a:off x="381001" y="839788"/>
            <a:ext cx="6934200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What is needed for Photosynthesis?</a:t>
            </a:r>
            <a:endParaRPr/>
          </a:p>
        </p:txBody>
      </p:sp>
      <p:pic>
        <p:nvPicPr>
          <p:cNvPr id="189" name="Google Shape;189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088" y="2160588"/>
            <a:ext cx="3881437" cy="3881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Materials needed for Photosynthesis </a:t>
            </a:r>
            <a:endParaRPr/>
          </a:p>
        </p:txBody>
      </p:sp>
      <p:sp>
        <p:nvSpPr>
          <p:cNvPr id="195" name="Google Shape;195;p7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Sunlight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Water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Carbon Dioxide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solidFill>
                  <a:srgbClr val="92D050"/>
                </a:solidFill>
              </a:rPr>
              <a:t>Magic ingredient </a:t>
            </a:r>
            <a:endParaRPr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What are the products from Photosynthesis?</a:t>
            </a:r>
            <a:endParaRPr/>
          </a:p>
        </p:txBody>
      </p:sp>
      <p:pic>
        <p:nvPicPr>
          <p:cNvPr id="201" name="Google Shape;201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088" y="2160588"/>
            <a:ext cx="3881437" cy="3881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37867" y="360939"/>
            <a:ext cx="2506133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Products from Photosynthesis</a:t>
            </a:r>
            <a:endParaRPr/>
          </a:p>
        </p:txBody>
      </p:sp>
      <p:sp>
        <p:nvSpPr>
          <p:cNvPr id="208" name="Google Shape;208;p9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Oxygen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Glucose (sugar)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Why can’t humans Photosynthesis?</a:t>
            </a:r>
            <a:endParaRPr/>
          </a:p>
        </p:txBody>
      </p:sp>
      <p:pic>
        <p:nvPicPr>
          <p:cNvPr id="214" name="Google Shape;214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088" y="2160588"/>
            <a:ext cx="3881437" cy="3881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The magic ingredient!</a:t>
            </a:r>
            <a:endParaRPr/>
          </a:p>
        </p:txBody>
      </p:sp>
      <p:pic>
        <p:nvPicPr>
          <p:cNvPr descr="Chlorophyll" id="220" name="Google Shape;220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4314" l="12224" r="0" t="0"/>
          <a:stretch/>
        </p:blipFill>
        <p:spPr>
          <a:xfrm>
            <a:off x="895948" y="1447800"/>
            <a:ext cx="6096000" cy="4463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"/>
          <p:cNvSpPr txBox="1"/>
          <p:nvPr>
            <p:ph type="title"/>
          </p:nvPr>
        </p:nvSpPr>
        <p:spPr>
          <a:xfrm>
            <a:off x="609599" y="10668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The role of chlorophyll in Photosynthesis</a:t>
            </a:r>
            <a:endParaRPr/>
          </a:p>
        </p:txBody>
      </p:sp>
      <p:sp>
        <p:nvSpPr>
          <p:cNvPr id="226" name="Google Shape;226;p12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1459" lvl="0" marL="34290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The green pigment chlorophyll is the most common pigment in plants..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Chlorophyll can trap some of the light that strikes it and use the energy that light contains to break the molecules of water and carbon dioxide apart to make glucose.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2791" y="-22464"/>
            <a:ext cx="1292464" cy="129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4600" y="4455018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/>
          <p:nvPr>
            <p:ph type="title"/>
          </p:nvPr>
        </p:nvSpPr>
        <p:spPr>
          <a:xfrm>
            <a:off x="457200" y="1256902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Word Equation</a:t>
            </a:r>
            <a:endParaRPr/>
          </a:p>
        </p:txBody>
      </p:sp>
      <p:sp>
        <p:nvSpPr>
          <p:cNvPr id="234" name="Google Shape;234;p13"/>
          <p:cNvSpPr txBox="1"/>
          <p:nvPr>
            <p:ph idx="1" type="body"/>
          </p:nvPr>
        </p:nvSpPr>
        <p:spPr>
          <a:xfrm>
            <a:off x="457200" y="2102087"/>
            <a:ext cx="8915400" cy="620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Carbon Dioxide + Water ---------🡪 Glucose + Oxygen</a:t>
            </a:r>
            <a:endParaRPr sz="2800"/>
          </a:p>
        </p:txBody>
      </p:sp>
      <p:pic>
        <p:nvPicPr>
          <p:cNvPr id="235" name="Google Shape;23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703" y="-37702"/>
            <a:ext cx="1294604" cy="12946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synthesis for Kids" id="236" name="Google Shape;23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5600" y="2867892"/>
            <a:ext cx="3120547" cy="39623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3"/>
          <p:cNvSpPr txBox="1"/>
          <p:nvPr/>
        </p:nvSpPr>
        <p:spPr>
          <a:xfrm>
            <a:off x="4455873" y="246558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Chlorophyll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13"/>
          <p:cNvSpPr txBox="1"/>
          <p:nvPr/>
        </p:nvSpPr>
        <p:spPr>
          <a:xfrm>
            <a:off x="4570173" y="1951157"/>
            <a:ext cx="1295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Sunlight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9" name="Google Shape;239;p13"/>
          <p:cNvGrpSpPr/>
          <p:nvPr/>
        </p:nvGrpSpPr>
        <p:grpSpPr>
          <a:xfrm>
            <a:off x="0" y="6214125"/>
            <a:ext cx="2231175" cy="643875"/>
            <a:chOff x="0" y="6214125"/>
            <a:chExt cx="2231175" cy="643875"/>
          </a:xfrm>
        </p:grpSpPr>
        <p:pic>
          <p:nvPicPr>
            <p:cNvPr id="240" name="Google Shape;24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6214125"/>
              <a:ext cx="643875" cy="64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13"/>
            <p:cNvSpPr txBox="1"/>
            <p:nvPr/>
          </p:nvSpPr>
          <p:spPr>
            <a:xfrm>
              <a:off x="643875" y="6528600"/>
              <a:ext cx="1587300" cy="32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u="sng">
                  <a:solidFill>
                    <a:srgbClr val="0000FF"/>
                  </a:solidFill>
                  <a:latin typeface="Trebuchet MS"/>
                  <a:ea typeface="Trebuchet MS"/>
                  <a:cs typeface="Trebuchet MS"/>
                  <a:sym typeface="Trebuchet MS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missfrancois.com</a:t>
              </a:r>
              <a:endParaRPr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Materials needed for Photosynthesis </a:t>
            </a:r>
            <a:endParaRPr/>
          </a:p>
        </p:txBody>
      </p:sp>
      <p:sp>
        <p:nvSpPr>
          <p:cNvPr id="247" name="Google Shape;247;p14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en-US" sz="3200"/>
              <a:t>Sunlight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en-US" sz="3200"/>
              <a:t>Water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en-US" sz="3200"/>
              <a:t>Carbon Dioxide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en-US" sz="3200">
                <a:solidFill>
                  <a:schemeClr val="dk1"/>
                </a:solidFill>
              </a:rPr>
              <a:t>Chlorophyll </a:t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Summary </a:t>
            </a:r>
            <a:endParaRPr/>
          </a:p>
        </p:txBody>
      </p:sp>
      <p:sp>
        <p:nvSpPr>
          <p:cNvPr id="253" name="Google Shape;253;p15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Photosynthesis is the process by which green plants and some other organisms use </a:t>
            </a:r>
            <a:r>
              <a:rPr b="1" lang="en-US"/>
              <a:t>sunlight energy to convert carbon dioxide and water into glucose and oxygen. </a:t>
            </a:r>
            <a:endParaRPr b="1"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Word equation for Photosynthesis: Carbon Dioxide + Water ---------🡪 Glucose + Oxygen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Chlorophyll is found in the leaf of the plant and is where photosynthesis takes plant.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Glucose and oxygen are the two end products of photosynthesis. </a:t>
            </a:r>
            <a:endParaRPr b="1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254" name="Google Shape;254;p15"/>
          <p:cNvSpPr txBox="1"/>
          <p:nvPr/>
        </p:nvSpPr>
        <p:spPr>
          <a:xfrm>
            <a:off x="1676400" y="3581400"/>
            <a:ext cx="13716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Chlorophyll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15"/>
          <p:cNvSpPr txBox="1"/>
          <p:nvPr/>
        </p:nvSpPr>
        <p:spPr>
          <a:xfrm>
            <a:off x="1828800" y="3312417"/>
            <a:ext cx="13716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Sunlight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"/>
          <p:cNvSpPr txBox="1"/>
          <p:nvPr>
            <p:ph type="title"/>
          </p:nvPr>
        </p:nvSpPr>
        <p:spPr>
          <a:xfrm>
            <a:off x="609599" y="609600"/>
            <a:ext cx="6347713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Next Time in Science Class….</a:t>
            </a:r>
            <a:endParaRPr/>
          </a:p>
        </p:txBody>
      </p:sp>
      <p:pic>
        <p:nvPicPr>
          <p:cNvPr id="261" name="Google Shape;261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2743200"/>
            <a:ext cx="3881437" cy="388143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6"/>
          <p:cNvSpPr txBox="1"/>
          <p:nvPr/>
        </p:nvSpPr>
        <p:spPr>
          <a:xfrm>
            <a:off x="609592" y="1796609"/>
            <a:ext cx="63477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rebuchet MS"/>
              <a:buNone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Who would win in a fight a lion or a bear?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rebuchet MS"/>
              <a:buNone/>
            </a:pPr>
            <a:r>
              <a:t/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rebuchet MS"/>
              <a:buNone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Next lesson ‘Food Chains and Food Webs’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DON’T FORGET YOUR ASSIGNMENT!!</a:t>
            </a:r>
            <a:endParaRPr/>
          </a:p>
        </p:txBody>
      </p:sp>
      <p:pic>
        <p:nvPicPr>
          <p:cNvPr id="268" name="Google Shape;2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50" y="1862292"/>
            <a:ext cx="4514425" cy="45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e84d8e3650_0_287"/>
          <p:cNvSpPr txBox="1"/>
          <p:nvPr/>
        </p:nvSpPr>
        <p:spPr>
          <a:xfrm>
            <a:off x="609599" y="609600"/>
            <a:ext cx="6347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rPr>
              <a:t>Lesson Sources:</a:t>
            </a:r>
            <a:endParaRPr sz="3600">
              <a:solidFill>
                <a:srgbClr val="90C22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g1e84d8e3650_0_287"/>
          <p:cNvSpPr txBox="1"/>
          <p:nvPr/>
        </p:nvSpPr>
        <p:spPr>
          <a:xfrm>
            <a:off x="549699" y="1696415"/>
            <a:ext cx="63477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93700" lvl="0" marL="34290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240"/>
              <a:buFont typeface="Noto Sans Symbols"/>
              <a:buChar char="►"/>
            </a:pPr>
            <a:r>
              <a:rPr lang="en-US" sz="2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Concise Revision Course - Human and Social Biology - a Concise Revision Course for CSEC®</a:t>
            </a:r>
            <a:endParaRPr sz="28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Textbook by Anne Tindale and Shaun deSouza</a:t>
            </a:r>
            <a:endParaRPr sz="28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2240"/>
              <a:buFont typeface="Noto Sans Symbols"/>
              <a:buChar char="►"/>
            </a:pPr>
            <a:r>
              <a:rPr lang="en-US" sz="2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Human &amp; Social Biology for CSEC® Examinations 6th Edition Student's Book by Phil Gadd</a:t>
            </a:r>
            <a:endParaRPr sz="18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2011-09-14T22:55:29Z</dcterms:created>
  <dc:creator>Darron</dc:creator>
</cp:coreProperties>
</file>