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2" r:id="rId2"/>
  </p:sldMasterIdLst>
  <p:sldIdLst>
    <p:sldId id="257" r:id="rId3"/>
    <p:sldId id="302" r:id="rId4"/>
    <p:sldId id="311" r:id="rId5"/>
    <p:sldId id="258" r:id="rId6"/>
    <p:sldId id="312" r:id="rId7"/>
    <p:sldId id="259" r:id="rId8"/>
    <p:sldId id="314" r:id="rId9"/>
    <p:sldId id="260" r:id="rId10"/>
    <p:sldId id="315" r:id="rId11"/>
    <p:sldId id="261" r:id="rId12"/>
    <p:sldId id="263" r:id="rId13"/>
    <p:sldId id="264" r:id="rId14"/>
    <p:sldId id="313" r:id="rId15"/>
    <p:sldId id="265" r:id="rId16"/>
    <p:sldId id="267" r:id="rId17"/>
    <p:sldId id="266" r:id="rId18"/>
    <p:sldId id="316" r:id="rId19"/>
    <p:sldId id="268" r:id="rId20"/>
    <p:sldId id="317" r:id="rId21"/>
    <p:sldId id="269" r:id="rId22"/>
    <p:sldId id="270" r:id="rId23"/>
    <p:sldId id="319" r:id="rId24"/>
    <p:sldId id="271" r:id="rId25"/>
    <p:sldId id="321" r:id="rId26"/>
    <p:sldId id="272" r:id="rId27"/>
    <p:sldId id="273" r:id="rId28"/>
    <p:sldId id="274" r:id="rId29"/>
    <p:sldId id="275" r:id="rId30"/>
    <p:sldId id="320" r:id="rId31"/>
    <p:sldId id="277" r:id="rId32"/>
    <p:sldId id="278" r:id="rId33"/>
    <p:sldId id="280" r:id="rId34"/>
    <p:sldId id="282" r:id="rId35"/>
    <p:sldId id="306" r:id="rId36"/>
    <p:sldId id="307" r:id="rId37"/>
    <p:sldId id="308" r:id="rId38"/>
    <p:sldId id="309" r:id="rId39"/>
    <p:sldId id="310" r:id="rId40"/>
    <p:sldId id="283" r:id="rId41"/>
    <p:sldId id="285" r:id="rId42"/>
    <p:sldId id="286" r:id="rId43"/>
    <p:sldId id="284"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00DD19D-A507-43FE-838F-F2CDCB633B06}" type="datetimeFigureOut">
              <a:rPr lang="en-US" smtClean="0"/>
              <a:t>5/24/2018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437E4DB-4C20-4ED7-B71E-4A9C2D3CC73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437E4DB-4C20-4ED7-B71E-4A9C2D3CC73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437E4DB-4C20-4ED7-B71E-4A9C2D3CC73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437E4DB-4C20-4ED7-B71E-4A9C2D3CC73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437E4DB-4C20-4ED7-B71E-4A9C2D3CC73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437E4DB-4C20-4ED7-B71E-4A9C2D3CC73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437E4DB-4C20-4ED7-B71E-4A9C2D3CC7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00DD19D-A507-43FE-838F-F2CDCB633B06}" type="datetimeFigureOut">
              <a:rPr lang="en-US" smtClean="0"/>
              <a:t>5/24/2018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437E4DB-4C20-4ED7-B71E-4A9C2D3CC73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00DD19D-A507-43FE-838F-F2CDCB633B06}" type="datetimeFigureOut">
              <a:rPr lang="en-US" smtClean="0"/>
              <a:t>5/24/2018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437E4DB-4C20-4ED7-B71E-4A9C2D3CC73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437E4DB-4C20-4ED7-B71E-4A9C2D3CC7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00DD19D-A507-43FE-838F-F2CDCB633B06}" type="datetimeFigureOut">
              <a:rPr lang="en-US" smtClean="0"/>
              <a:t>5/24/2018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437E4DB-4C20-4ED7-B71E-4A9C2D3CC73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4CF5EBB-98E5-46EC-A0AD-43A2B9333B0A}" type="datetimeFigureOut">
              <a:rPr lang="en-US" smtClean="0"/>
              <a:pPr/>
              <a:t>5/24/2018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35F1B21-B4B6-4FC3-9E1A-3F31D3752189}" type="slidenum">
              <a:rPr lang="en-US" smtClean="0"/>
              <a:pPr/>
              <a:t>‹#›</a:t>
            </a:fld>
            <a:endParaRPr lang="en-US"/>
          </a:p>
        </p:txBody>
      </p:sp>
    </p:spTree>
    <p:extLst>
      <p:ext uri="{BB962C8B-B14F-4D97-AF65-F5344CB8AC3E}">
        <p14:creationId xmlns:p14="http://schemas.microsoft.com/office/powerpoint/2010/main" val="217865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847846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4CF5EBB-98E5-46EC-A0AD-43A2B9333B0A}" type="datetimeFigureOut">
              <a:rPr lang="en-US" smtClean="0">
                <a:solidFill>
                  <a:prstClr val="white"/>
                </a:solidFill>
              </a:rPr>
              <a:pPr/>
              <a:t>5/24/2018</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E35F1B21-B4B6-4FC3-9E1A-3F31D3752189}"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val="118107911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CF5EBB-98E5-46EC-A0AD-43A2B9333B0A}" type="datetimeFigureOut">
              <a:rPr lang="en-US" smtClean="0">
                <a:solidFill>
                  <a:prstClr val="white"/>
                </a:solidFill>
              </a:rPr>
              <a:pPr/>
              <a:t>5/24/2018</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E35F1B21-B4B6-4FC3-9E1A-3F31D3752189}"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67175106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4817534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4CF5EBB-98E5-46EC-A0AD-43A2B9333B0A}" type="datetimeFigureOut">
              <a:rPr lang="en-US" smtClean="0">
                <a:solidFill>
                  <a:prstClr val="white"/>
                </a:solidFill>
              </a:rPr>
              <a:pPr/>
              <a:t>5/24/2018</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E35F1B21-B4B6-4FC3-9E1A-3F31D3752189}"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040504540"/>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14377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7010214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4CF5EBB-98E5-46EC-A0AD-43A2B9333B0A}" type="datetimeFigureOut">
              <a:rPr lang="en-US" smtClean="0">
                <a:solidFill>
                  <a:prstClr val="white"/>
                </a:solidFill>
              </a:rPr>
              <a:pPr/>
              <a:t>5/24/2018</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35F1B21-B4B6-4FC3-9E1A-3F31D3752189}"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val="180767276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87182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6066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00DD19D-A507-43FE-838F-F2CDCB633B06}" type="datetimeFigureOut">
              <a:rPr lang="en-US" smtClean="0"/>
              <a:t>5/24/2018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437E4DB-4C20-4ED7-B71E-4A9C2D3CC73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4CF5EBB-98E5-46EC-A0AD-43A2B9333B0A}" type="datetimeFigureOut">
              <a:rPr lang="en-US" smtClean="0">
                <a:solidFill>
                  <a:prstClr val="black"/>
                </a:solidFill>
              </a:rPr>
              <a:pPr/>
              <a:t>5/24/2018</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35F1B21-B4B6-4FC3-9E1A-3F31D375218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3882540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C:\Users\Student\Desktop\HSB%20Notes\Breathing%20Animation.wmv"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file:///C:\Users\Student\Desktop\HSB%20Notes\Exchange%20of%20air.mp4"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file:///E:\Class%20Notes%20HSB\Respiratory%20System%20(2nd%20Ed.,%20Rev.)%20(Clip).mp4"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7" y="55418"/>
            <a:ext cx="8763000" cy="3416320"/>
          </a:xfrm>
          <a:prstGeom prst="rect">
            <a:avLst/>
          </a:prstGeom>
          <a:noFill/>
        </p:spPr>
        <p:txBody>
          <a:bodyPr wrap="square" lIns="91440" tIns="45720" rIns="91440" bIns="45720">
            <a:spAutoFit/>
          </a:bodyPr>
          <a:lstStyle/>
          <a:p>
            <a:pPr algn="ctr"/>
            <a:r>
              <a:rPr lang="en-US" sz="7200" dirty="0" smtClean="0">
                <a:latin typeface="Algerian" panose="04020705040A02060702" pitchFamily="82" charset="0"/>
              </a:rPr>
              <a:t>Respiration </a:t>
            </a:r>
          </a:p>
          <a:p>
            <a:pPr algn="ctr"/>
            <a:r>
              <a:rPr lang="en-US" sz="7200" dirty="0" smtClean="0">
                <a:latin typeface="Algerian" panose="04020705040A02060702" pitchFamily="82" charset="0"/>
              </a:rPr>
              <a:t>and </a:t>
            </a:r>
          </a:p>
          <a:p>
            <a:pPr algn="ctr"/>
            <a:r>
              <a:rPr lang="en-US" sz="7200" dirty="0" smtClean="0">
                <a:latin typeface="Algerian" panose="04020705040A02060702" pitchFamily="82" charset="0"/>
              </a:rPr>
              <a:t>breathing</a:t>
            </a:r>
            <a:endParaRPr lang="en-US" sz="72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latin typeface="Algerian" panose="04020705040A02060702" pitchFamily="82"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2413" y="3200400"/>
            <a:ext cx="4705881" cy="3138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71600"/>
            <a:ext cx="7520940" cy="4766772"/>
          </a:xfrm>
        </p:spPr>
        <p:txBody>
          <a:bodyPr>
            <a:noAutofit/>
          </a:bodyPr>
          <a:lstStyle/>
          <a:p>
            <a:pPr>
              <a:buFont typeface="Arial" panose="020B0604020202020204" pitchFamily="34" charset="0"/>
              <a:buChar char="•"/>
            </a:pPr>
            <a:r>
              <a:rPr lang="en-US" sz="2000" b="0" dirty="0" smtClean="0"/>
              <a:t>Explain the importance of breathing in humans</a:t>
            </a:r>
          </a:p>
          <a:p>
            <a:pPr>
              <a:buFont typeface="Arial" panose="020B0604020202020204" pitchFamily="34" charset="0"/>
              <a:buChar char="•"/>
            </a:pPr>
            <a:r>
              <a:rPr lang="en-US" sz="2000" b="0" dirty="0" smtClean="0"/>
              <a:t>Relate the structures of the respiratory tract to their functions</a:t>
            </a:r>
          </a:p>
          <a:p>
            <a:pPr>
              <a:buFont typeface="Arial" panose="020B0604020202020204" pitchFamily="34" charset="0"/>
              <a:buChar char="•"/>
            </a:pPr>
            <a:r>
              <a:rPr lang="en-US" sz="2000" b="0" dirty="0" smtClean="0"/>
              <a:t>Describe the breathing mechanism</a:t>
            </a:r>
          </a:p>
          <a:p>
            <a:pPr>
              <a:buFont typeface="Arial" panose="020B0604020202020204" pitchFamily="34" charset="0"/>
              <a:buChar char="•"/>
            </a:pPr>
            <a:r>
              <a:rPr lang="en-US" sz="2000" b="0" dirty="0" smtClean="0"/>
              <a:t>Outline the factors affecting rate of breathing</a:t>
            </a:r>
          </a:p>
          <a:p>
            <a:pPr>
              <a:buFont typeface="Arial" panose="020B0604020202020204" pitchFamily="34" charset="0"/>
              <a:buChar char="•"/>
            </a:pPr>
            <a:r>
              <a:rPr lang="en-US" sz="2000" b="0" dirty="0" smtClean="0"/>
              <a:t>Explain the concept of vital capacity </a:t>
            </a:r>
          </a:p>
          <a:p>
            <a:pPr>
              <a:buFont typeface="Arial" panose="020B0604020202020204" pitchFamily="34" charset="0"/>
              <a:buChar char="•"/>
            </a:pPr>
            <a:r>
              <a:rPr lang="en-US" sz="2000" b="0" dirty="0" smtClean="0"/>
              <a:t>Distinguish between gaseous exchange and breathing</a:t>
            </a:r>
          </a:p>
          <a:p>
            <a:pPr>
              <a:buFont typeface="Arial" panose="020B0604020202020204" pitchFamily="34" charset="0"/>
              <a:buChar char="•"/>
            </a:pPr>
            <a:r>
              <a:rPr lang="en-US" sz="2000" b="0" dirty="0" smtClean="0"/>
              <a:t>Identify characteristics common to gaseous exchanges surfaces</a:t>
            </a:r>
          </a:p>
          <a:p>
            <a:pPr>
              <a:buFont typeface="Arial" panose="020B0604020202020204" pitchFamily="34" charset="0"/>
              <a:buChar char="•"/>
            </a:pPr>
            <a:r>
              <a:rPr lang="en-US" sz="2000" b="0" dirty="0" smtClean="0"/>
              <a:t>Differentiate between aerobic and anaerobic respiration</a:t>
            </a:r>
          </a:p>
          <a:p>
            <a:pPr>
              <a:buFont typeface="Arial" panose="020B0604020202020204" pitchFamily="34" charset="0"/>
              <a:buChar char="•"/>
            </a:pPr>
            <a:r>
              <a:rPr lang="en-US" sz="2000" b="0" dirty="0" smtClean="0"/>
              <a:t>Explain  the role of ADP and ATP in the transfer of energy</a:t>
            </a:r>
          </a:p>
          <a:p>
            <a:pPr>
              <a:buFont typeface="Arial" panose="020B0604020202020204" pitchFamily="34" charset="0"/>
              <a:buChar char="•"/>
            </a:pPr>
            <a:r>
              <a:rPr lang="en-US" sz="2000" b="0" dirty="0" smtClean="0"/>
              <a:t>Explain the technique of mouth to mouth resuscitation </a:t>
            </a:r>
          </a:p>
          <a:p>
            <a:pPr>
              <a:buFont typeface="Arial" panose="020B0604020202020204" pitchFamily="34" charset="0"/>
              <a:buChar char="•"/>
            </a:pPr>
            <a:r>
              <a:rPr lang="en-US" sz="2000" b="0" dirty="0" smtClean="0"/>
              <a:t>Explain the effects of cigarette smoking</a:t>
            </a:r>
          </a:p>
        </p:txBody>
      </p:sp>
      <p:sp>
        <p:nvSpPr>
          <p:cNvPr id="2" name="Title 1"/>
          <p:cNvSpPr>
            <a:spLocks noGrp="1"/>
          </p:cNvSpPr>
          <p:nvPr>
            <p:ph type="title"/>
          </p:nvPr>
        </p:nvSpPr>
        <p:spPr>
          <a:xfrm>
            <a:off x="822960" y="365760"/>
            <a:ext cx="7520940" cy="701040"/>
          </a:xfrm>
        </p:spPr>
        <p:txBody>
          <a:bodyPr>
            <a:normAutofit fontScale="90000"/>
          </a:bodyPr>
          <a:lstStyle/>
          <a:p>
            <a:r>
              <a:rPr lang="en-US" dirty="0" smtClean="0"/>
              <a:t>At the end of the lesson students should be able to:</a:t>
            </a:r>
            <a:endParaRPr lang="en-US" dirty="0"/>
          </a:p>
        </p:txBody>
      </p:sp>
    </p:spTree>
    <p:extLst>
      <p:ext uri="{BB962C8B-B14F-4D97-AF65-F5344CB8AC3E}">
        <p14:creationId xmlns:p14="http://schemas.microsoft.com/office/powerpoint/2010/main" val="2537000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3840162"/>
          </a:xfrm>
        </p:spPr>
        <p:txBody>
          <a:bodyPr>
            <a:normAutofit/>
          </a:bodyPr>
          <a:lstStyle/>
          <a:p>
            <a:r>
              <a:rPr lang="en-US" dirty="0" smtClean="0"/>
              <a:t>What is Respiration?</a:t>
            </a:r>
            <a:br>
              <a:rPr lang="en-US" dirty="0" smtClean="0"/>
            </a:br>
            <a:r>
              <a:rPr lang="en-US" dirty="0" smtClean="0"/>
              <a:t/>
            </a:r>
            <a:br>
              <a:rPr lang="en-US" dirty="0" smtClean="0"/>
            </a:br>
            <a:r>
              <a:rPr lang="en-US" dirty="0"/>
              <a:t/>
            </a:r>
            <a:br>
              <a:rPr lang="en-US" dirty="0"/>
            </a:br>
            <a:r>
              <a:rPr lang="en-US" dirty="0" smtClean="0"/>
              <a:t>Why is Respiration in important?</a:t>
            </a:r>
            <a:endParaRPr lang="en-US" dirty="0"/>
          </a:p>
        </p:txBody>
      </p:sp>
    </p:spTree>
    <p:extLst>
      <p:ext uri="{BB962C8B-B14F-4D97-AF65-F5344CB8AC3E}">
        <p14:creationId xmlns:p14="http://schemas.microsoft.com/office/powerpoint/2010/main" val="302900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8229600" cy="6001643"/>
          </a:xfrm>
          <a:prstGeom prst="rect">
            <a:avLst/>
          </a:prstGeom>
          <a:noFill/>
        </p:spPr>
        <p:txBody>
          <a:bodyPr wrap="square" rtlCol="0">
            <a:spAutoFit/>
          </a:bodyPr>
          <a:lstStyle/>
          <a:p>
            <a:pPr algn="ctr"/>
            <a:r>
              <a:rPr lang="en-US" sz="4800" b="1" u="sng" dirty="0" smtClean="0">
                <a:solidFill>
                  <a:srgbClr val="0070C0"/>
                </a:solidFill>
              </a:rPr>
              <a:t>Respiration is </a:t>
            </a:r>
            <a:r>
              <a:rPr lang="en-US" sz="4800" b="1" dirty="0" smtClean="0">
                <a:solidFill>
                  <a:srgbClr val="0070C0"/>
                </a:solidFill>
              </a:rPr>
              <a:t>the release of energy from food and occurs in all cells.</a:t>
            </a:r>
            <a:endParaRPr lang="en-US" sz="4800" b="1" dirty="0">
              <a:solidFill>
                <a:srgbClr val="0070C0"/>
              </a:solidFill>
            </a:endParaRPr>
          </a:p>
          <a:p>
            <a:endParaRPr lang="en-US" sz="4800" dirty="0" smtClean="0"/>
          </a:p>
          <a:p>
            <a:r>
              <a:rPr lang="en-US" sz="4800" dirty="0" smtClean="0"/>
              <a:t>This must be done to provide us with energy </a:t>
            </a:r>
          </a:p>
          <a:p>
            <a:r>
              <a:rPr lang="en-US" sz="4800" dirty="0" smtClean="0"/>
              <a:t>This energy is used for movement.</a:t>
            </a:r>
            <a:endParaRPr lang="en-US" sz="4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dirty="0"/>
          </a:p>
        </p:txBody>
      </p:sp>
      <p:sp>
        <p:nvSpPr>
          <p:cNvPr id="4" name="Title 3"/>
          <p:cNvSpPr>
            <a:spLocks noGrp="1"/>
          </p:cNvSpPr>
          <p:nvPr>
            <p:ph type="title"/>
          </p:nvPr>
        </p:nvSpPr>
        <p:spPr/>
        <p:txBody>
          <a:bodyPr>
            <a:normAutofit fontScale="90000"/>
          </a:bodyPr>
          <a:lstStyle/>
          <a:p>
            <a:r>
              <a:rPr lang="en-US" dirty="0" smtClean="0"/>
              <a:t>1. State two reasons why energy is important to humans.</a:t>
            </a:r>
            <a:endParaRPr lang="en-US" dirty="0"/>
          </a:p>
        </p:txBody>
      </p:sp>
    </p:spTree>
    <p:extLst>
      <p:ext uri="{BB962C8B-B14F-4D97-AF65-F5344CB8AC3E}">
        <p14:creationId xmlns:p14="http://schemas.microsoft.com/office/powerpoint/2010/main" val="2852835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873" y="285579"/>
            <a:ext cx="8229600" cy="1077218"/>
          </a:xfrm>
          <a:prstGeom prst="rect">
            <a:avLst/>
          </a:prstGeom>
          <a:noFill/>
        </p:spPr>
        <p:txBody>
          <a:bodyPr wrap="square" rtlCol="0">
            <a:spAutoFit/>
          </a:bodyPr>
          <a:lstStyle/>
          <a:p>
            <a:r>
              <a:rPr lang="en-US" sz="3200" b="1" dirty="0" smtClean="0"/>
              <a:t>Respiration is the Opposite of Photosynthesis</a:t>
            </a:r>
          </a:p>
        </p:txBody>
      </p:sp>
      <p:cxnSp>
        <p:nvCxnSpPr>
          <p:cNvPr id="4" name="Straight Arrow Connector 3"/>
          <p:cNvCxnSpPr/>
          <p:nvPr/>
        </p:nvCxnSpPr>
        <p:spPr>
          <a:xfrm>
            <a:off x="2667000" y="2895600"/>
            <a:ext cx="14478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3" y="1335088"/>
            <a:ext cx="8321675" cy="418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990600"/>
          </a:xfrm>
        </p:spPr>
        <p:txBody>
          <a:bodyPr>
            <a:normAutofit fontScale="92500"/>
          </a:bodyPr>
          <a:lstStyle/>
          <a:p>
            <a:pPr>
              <a:buNone/>
            </a:pPr>
            <a:r>
              <a:rPr lang="en-US" sz="2000" dirty="0" smtClean="0"/>
              <a:t>Every cell in every living organism needs energy. Cells get their energy from food. The energy that is released from food in the presence of oxygen is called Respiration (Aerobic Respiration).</a:t>
            </a:r>
            <a:endParaRPr lang="en-US" sz="2000" dirty="0"/>
          </a:p>
        </p:txBody>
      </p:sp>
      <p:sp>
        <p:nvSpPr>
          <p:cNvPr id="3" name="Title 2"/>
          <p:cNvSpPr>
            <a:spLocks noGrp="1"/>
          </p:cNvSpPr>
          <p:nvPr>
            <p:ph type="title"/>
          </p:nvPr>
        </p:nvSpPr>
        <p:spPr>
          <a:xfrm>
            <a:off x="457200" y="152400"/>
            <a:ext cx="8229600" cy="762000"/>
          </a:xfrm>
        </p:spPr>
        <p:txBody>
          <a:bodyPr/>
          <a:lstStyle/>
          <a:p>
            <a:pPr algn="ctr"/>
            <a:r>
              <a:rPr lang="en-US" dirty="0" smtClean="0"/>
              <a:t>Aerobic Respiration</a:t>
            </a:r>
            <a:endParaRPr lang="en-US" dirty="0"/>
          </a:p>
        </p:txBody>
      </p:sp>
      <p:pic>
        <p:nvPicPr>
          <p:cNvPr id="4" name="Picture 1"/>
          <p:cNvPicPr>
            <a:picLocks noChangeAspect="1" noChangeArrowheads="1"/>
          </p:cNvPicPr>
          <p:nvPr/>
        </p:nvPicPr>
        <p:blipFill>
          <a:blip r:embed="rId2" cstate="print"/>
          <a:srcRect/>
          <a:stretch>
            <a:fillRect/>
          </a:stretch>
        </p:blipFill>
        <p:spPr bwMode="auto">
          <a:xfrm>
            <a:off x="381000" y="2362200"/>
            <a:ext cx="8333536" cy="4114800"/>
          </a:xfrm>
          <a:prstGeom prst="rect">
            <a:avLst/>
          </a:prstGeom>
          <a:noFill/>
          <a:ln w="9525">
            <a:noFill/>
            <a:miter lim="800000"/>
            <a:headEnd/>
            <a:tailEnd/>
          </a:ln>
        </p:spPr>
      </p:pic>
    </p:spTree>
    <p:extLst>
      <p:ext uri="{BB962C8B-B14F-4D97-AF65-F5344CB8AC3E}">
        <p14:creationId xmlns:p14="http://schemas.microsoft.com/office/powerpoint/2010/main" val="3153053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229600" cy="3139321"/>
          </a:xfrm>
          <a:prstGeom prst="rect">
            <a:avLst/>
          </a:prstGeom>
          <a:noFill/>
        </p:spPr>
        <p:txBody>
          <a:bodyPr wrap="square" rtlCol="0">
            <a:spAutoFit/>
          </a:bodyPr>
          <a:lstStyle/>
          <a:p>
            <a:r>
              <a:rPr lang="en-US" sz="6600" dirty="0"/>
              <a:t>R</a:t>
            </a:r>
            <a:r>
              <a:rPr lang="en-US" sz="6600" dirty="0" smtClean="0"/>
              <a:t>espiration occurs</a:t>
            </a:r>
            <a:r>
              <a:rPr lang="en-US" sz="6600" dirty="0"/>
              <a:t> </a:t>
            </a:r>
            <a:r>
              <a:rPr lang="en-US" sz="6600" dirty="0" smtClean="0"/>
              <a:t>in the mitochondria of cells.</a:t>
            </a:r>
            <a:endParaRPr lang="en-US" sz="6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438400"/>
            <a:ext cx="456247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we get glucose from?</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55629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7848600" cy="5909310"/>
          </a:xfrm>
          <a:prstGeom prst="rect">
            <a:avLst/>
          </a:prstGeom>
          <a:noFill/>
        </p:spPr>
        <p:txBody>
          <a:bodyPr wrap="square" rtlCol="0">
            <a:spAutoFit/>
          </a:bodyPr>
          <a:lstStyle/>
          <a:p>
            <a:r>
              <a:rPr lang="en-US" sz="5400" dirty="0" smtClean="0"/>
              <a:t>This respiration is very efficient it produces </a:t>
            </a:r>
          </a:p>
          <a:p>
            <a:endParaRPr lang="en-US" sz="5400" dirty="0"/>
          </a:p>
          <a:p>
            <a:r>
              <a:rPr lang="en-US" sz="5400" dirty="0" smtClean="0"/>
              <a:t>36 molecules of ATP.</a:t>
            </a:r>
          </a:p>
          <a:p>
            <a:endParaRPr lang="en-US" sz="5400" dirty="0"/>
          </a:p>
          <a:p>
            <a:r>
              <a:rPr lang="en-US" sz="5400" dirty="0" smtClean="0"/>
              <a:t>ATP is the currency for storing energy</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90600" y="304800"/>
            <a:ext cx="723900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990600"/>
            <a:ext cx="7696200" cy="4832092"/>
          </a:xfrm>
          <a:prstGeom prst="rect">
            <a:avLst/>
          </a:prstGeom>
          <a:noFill/>
        </p:spPr>
        <p:txBody>
          <a:bodyPr wrap="square" rtlCol="0">
            <a:spAutoFit/>
          </a:bodyPr>
          <a:lstStyle/>
          <a:p>
            <a:r>
              <a:rPr lang="en-US" sz="4400" dirty="0" smtClean="0"/>
              <a:t>The energy is stored in the phosphate bond. If the bond is broken it becomes ADP or adenosine </a:t>
            </a:r>
            <a:r>
              <a:rPr lang="en-US" sz="4400" dirty="0" err="1" smtClean="0"/>
              <a:t>diphosphate</a:t>
            </a:r>
            <a:r>
              <a:rPr lang="en-US" sz="4400" dirty="0" smtClean="0"/>
              <a:t>.  Thus releasing energy in the process.</a:t>
            </a:r>
            <a:endParaRPr lang="en-US"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914400"/>
          </a:xfrm>
        </p:spPr>
        <p:txBody>
          <a:bodyPr>
            <a:normAutofit fontScale="62500" lnSpcReduction="20000"/>
          </a:bodyPr>
          <a:lstStyle/>
          <a:p>
            <a:r>
              <a:rPr lang="en-US" sz="2800" dirty="0" smtClean="0"/>
              <a:t>When energy is released from glucose, it is stored in the energy molecule called  ATP.</a:t>
            </a:r>
          </a:p>
          <a:p>
            <a:r>
              <a:rPr lang="en-US" sz="2800" dirty="0" smtClean="0"/>
              <a:t>Respiration takes place inside the mitochondria where ATP is made.</a:t>
            </a:r>
          </a:p>
          <a:p>
            <a:endParaRPr lang="en-US" dirty="0"/>
          </a:p>
        </p:txBody>
      </p:sp>
      <p:sp>
        <p:nvSpPr>
          <p:cNvPr id="3" name="Title 2"/>
          <p:cNvSpPr>
            <a:spLocks noGrp="1"/>
          </p:cNvSpPr>
          <p:nvPr>
            <p:ph type="title"/>
          </p:nvPr>
        </p:nvSpPr>
        <p:spPr>
          <a:xfrm>
            <a:off x="457200" y="152400"/>
            <a:ext cx="8229600" cy="838200"/>
          </a:xfrm>
        </p:spPr>
        <p:txBody>
          <a:bodyPr/>
          <a:lstStyle/>
          <a:p>
            <a:pPr algn="ctr"/>
            <a:r>
              <a:rPr lang="en-US" dirty="0" smtClean="0"/>
              <a:t>Respiration</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457201" y="2438400"/>
            <a:ext cx="8229600" cy="3962400"/>
          </a:xfrm>
          <a:prstGeom prst="rect">
            <a:avLst/>
          </a:prstGeom>
          <a:noFill/>
          <a:ln w="9525">
            <a:noFill/>
            <a:miter lim="800000"/>
            <a:headEnd/>
            <a:tailEnd/>
          </a:ln>
        </p:spPr>
      </p:pic>
    </p:spTree>
    <p:extLst>
      <p:ext uri="{BB962C8B-B14F-4D97-AF65-F5344CB8AC3E}">
        <p14:creationId xmlns:p14="http://schemas.microsoft.com/office/powerpoint/2010/main" val="767906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04800" y="762000"/>
            <a:ext cx="8362528"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33400" y="1066799"/>
            <a:ext cx="8229600" cy="48738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543800" cy="4708981"/>
          </a:xfrm>
          <a:prstGeom prst="rect">
            <a:avLst/>
          </a:prstGeom>
          <a:noFill/>
        </p:spPr>
        <p:txBody>
          <a:bodyPr wrap="square" rtlCol="0">
            <a:spAutoFit/>
          </a:bodyPr>
          <a:lstStyle/>
          <a:p>
            <a:r>
              <a:rPr lang="en-US" sz="6000" dirty="0" smtClean="0"/>
              <a:t>2. Explain briefly in your own words how energy is stored and released using ATP.</a:t>
            </a:r>
            <a:endParaRPr lang="en-US" sz="6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76200" y="1481328"/>
            <a:ext cx="8915400" cy="4525963"/>
          </a:xfrm>
        </p:spPr>
        <p:txBody>
          <a:bodyPr/>
          <a:lstStyle/>
          <a:p>
            <a:r>
              <a:rPr lang="en-US" dirty="0" smtClean="0"/>
              <a:t>Fill in the blank spaces with the correct words.</a:t>
            </a:r>
          </a:p>
          <a:p>
            <a:pPr marL="109728" indent="0">
              <a:buNone/>
            </a:pPr>
            <a:endParaRPr lang="en-US" dirty="0" smtClean="0"/>
          </a:p>
          <a:p>
            <a:pPr marL="109728" indent="0">
              <a:buNone/>
            </a:pPr>
            <a:r>
              <a:rPr lang="en-US" sz="2400" dirty="0" smtClean="0"/>
              <a:t>Glucose + _________ ---</a:t>
            </a:r>
            <a:r>
              <a:rPr lang="en-US" sz="2400" dirty="0" smtClean="0">
                <a:sym typeface="Wingdings" panose="05000000000000000000" pitchFamily="2" charset="2"/>
              </a:rPr>
              <a:t> ___________ +water + energy </a:t>
            </a:r>
            <a:endParaRPr lang="en-US" sz="2400" dirty="0"/>
          </a:p>
        </p:txBody>
      </p:sp>
      <p:sp>
        <p:nvSpPr>
          <p:cNvPr id="4" name="AutoShape 2" descr="Image result for two types of respir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641833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1564"/>
            <a:ext cx="8839200" cy="4154984"/>
          </a:xfrm>
          <a:prstGeom prst="rect">
            <a:avLst/>
          </a:prstGeom>
          <a:noFill/>
        </p:spPr>
        <p:txBody>
          <a:bodyPr wrap="square" rtlCol="0">
            <a:spAutoFit/>
          </a:bodyPr>
          <a:lstStyle/>
          <a:p>
            <a:r>
              <a:rPr lang="en-US" sz="6600" dirty="0" smtClean="0"/>
              <a:t>There are two types of Respiration</a:t>
            </a:r>
          </a:p>
          <a:p>
            <a:r>
              <a:rPr lang="en-US" sz="6600" b="1" dirty="0" smtClean="0"/>
              <a:t>Aerobic and Anaerobic.</a:t>
            </a:r>
            <a:endParaRPr lang="en-US" sz="6600" b="1"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3678734"/>
            <a:ext cx="17145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6106" y="4009060"/>
            <a:ext cx="2350294" cy="1915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61753"/>
            <a:ext cx="8229600" cy="4608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8400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0"/>
            <a:ext cx="8686800" cy="6555641"/>
          </a:xfrm>
          <a:prstGeom prst="rect">
            <a:avLst/>
          </a:prstGeom>
          <a:noFill/>
        </p:spPr>
        <p:txBody>
          <a:bodyPr wrap="square" rtlCol="0">
            <a:spAutoFit/>
          </a:bodyPr>
          <a:lstStyle/>
          <a:p>
            <a:r>
              <a:rPr lang="en-US" sz="6000" dirty="0" smtClean="0"/>
              <a:t>Occasionally however the body requires more energy, however the ability to produce energy is limited to how much oxygen can get to the muscles</a:t>
            </a:r>
            <a:endParaRPr lang="en-US" sz="6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458200" cy="6001643"/>
          </a:xfrm>
          <a:prstGeom prst="rect">
            <a:avLst/>
          </a:prstGeom>
          <a:noFill/>
        </p:spPr>
        <p:txBody>
          <a:bodyPr wrap="square" rtlCol="0">
            <a:spAutoFit/>
          </a:bodyPr>
          <a:lstStyle/>
          <a:p>
            <a:r>
              <a:rPr lang="en-US" sz="4800" dirty="0" smtClean="0"/>
              <a:t>So what does the body do it respires anaerobic ally –</a:t>
            </a:r>
          </a:p>
          <a:p>
            <a:endParaRPr lang="en-US" sz="4800" dirty="0"/>
          </a:p>
          <a:p>
            <a:r>
              <a:rPr lang="en-US" sz="4800" dirty="0" smtClean="0"/>
              <a:t>AN – means without </a:t>
            </a:r>
          </a:p>
          <a:p>
            <a:endParaRPr lang="en-US" sz="4800" dirty="0"/>
          </a:p>
          <a:p>
            <a:r>
              <a:rPr lang="en-US" sz="4800" dirty="0" smtClean="0"/>
              <a:t>Thus anaerobic respiration is respiration that occurs without the use of oxygen. </a:t>
            </a:r>
            <a:endParaRPr lang="en-US" sz="4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219200"/>
            <a:ext cx="8915400" cy="3886200"/>
          </a:xfrm>
        </p:spPr>
        <p:txBody>
          <a:bodyPr>
            <a:normAutofit fontScale="92500" lnSpcReduction="10000"/>
          </a:bodyPr>
          <a:lstStyle/>
          <a:p>
            <a:r>
              <a:rPr lang="en-US" sz="2000" b="1" dirty="0" smtClean="0"/>
              <a:t>Aerobic Respiration-</a:t>
            </a:r>
            <a:r>
              <a:rPr lang="en-US" sz="2000" dirty="0" smtClean="0"/>
              <a:t> When glucose is combined with oxygen to release energy.</a:t>
            </a:r>
            <a:br>
              <a:rPr lang="en-US" sz="2000" dirty="0" smtClean="0"/>
            </a:br>
            <a:endParaRPr lang="en-US" sz="2000" dirty="0" smtClean="0"/>
          </a:p>
          <a:p>
            <a:r>
              <a:rPr lang="en-US" sz="2000" b="1" dirty="0" smtClean="0"/>
              <a:t>Anaerobic Respiration-</a:t>
            </a:r>
            <a:r>
              <a:rPr lang="en-US" sz="2000" dirty="0" smtClean="0"/>
              <a:t> When glucose is broken down to release energy and lactic acid is also produced in the process. (Example: Yeast during fermentation to make beer).</a:t>
            </a:r>
          </a:p>
          <a:p>
            <a:pPr>
              <a:buNone/>
            </a:pPr>
            <a:r>
              <a:rPr lang="en-US" sz="2000" dirty="0" smtClean="0"/>
              <a:t/>
            </a:r>
            <a:br>
              <a:rPr lang="en-US" sz="2000" dirty="0" smtClean="0"/>
            </a:br>
            <a:endParaRPr lang="en-US" sz="2000" dirty="0" smtClean="0"/>
          </a:p>
          <a:p>
            <a:pPr>
              <a:buNone/>
            </a:pPr>
            <a:r>
              <a:rPr lang="en-US" sz="2000" dirty="0" smtClean="0"/>
              <a:t>	   </a:t>
            </a:r>
            <a:r>
              <a:rPr lang="en-US" sz="2400" dirty="0" smtClean="0"/>
              <a:t>Sugar     ------------&gt;     Alcohol      +  Carbon Dioxide  								+ Energy</a:t>
            </a:r>
          </a:p>
          <a:p>
            <a:pPr>
              <a:buNone/>
            </a:pPr>
            <a:r>
              <a:rPr lang="en-US" sz="2400" dirty="0" smtClean="0"/>
              <a:t>	 C</a:t>
            </a:r>
            <a:r>
              <a:rPr lang="en-US" sz="2400" baseline="-25000" dirty="0" smtClean="0"/>
              <a:t>6</a:t>
            </a:r>
            <a:r>
              <a:rPr lang="en-US" sz="2400" dirty="0" smtClean="0"/>
              <a:t>H</a:t>
            </a:r>
            <a:r>
              <a:rPr lang="en-US" sz="2400" baseline="-25000" dirty="0" smtClean="0"/>
              <a:t>12</a:t>
            </a:r>
            <a:r>
              <a:rPr lang="en-US" sz="2400" dirty="0" smtClean="0"/>
              <a:t>O</a:t>
            </a:r>
            <a:r>
              <a:rPr lang="en-US" sz="2400" baseline="-25000" dirty="0" smtClean="0"/>
              <a:t>6</a:t>
            </a:r>
            <a:r>
              <a:rPr lang="en-US" sz="2400" dirty="0" smtClean="0"/>
              <a:t>   ------------&gt;  2C</a:t>
            </a:r>
            <a:r>
              <a:rPr lang="en-US" sz="2400" baseline="-25000" dirty="0" smtClean="0"/>
              <a:t>2</a:t>
            </a:r>
            <a:r>
              <a:rPr lang="en-US" sz="2400" dirty="0" smtClean="0"/>
              <a:t>H</a:t>
            </a:r>
            <a:r>
              <a:rPr lang="en-US" sz="2400" baseline="-25000" dirty="0" smtClean="0"/>
              <a:t>5</a:t>
            </a:r>
            <a:r>
              <a:rPr lang="en-US" sz="2400" dirty="0" smtClean="0"/>
              <a:t>OH   +             2CO</a:t>
            </a:r>
            <a:r>
              <a:rPr lang="en-US" sz="2400" baseline="-25000" dirty="0" smtClean="0"/>
              <a:t>2</a:t>
            </a:r>
            <a:r>
              <a:rPr lang="en-US" sz="2400" dirty="0" smtClean="0"/>
              <a:t>           								+   ATP</a:t>
            </a:r>
            <a:r>
              <a:rPr lang="en-US" sz="2000" baseline="-25000" dirty="0" smtClean="0"/>
              <a:t/>
            </a:r>
            <a:br>
              <a:rPr lang="en-US" sz="2000" baseline="-25000" dirty="0" smtClean="0"/>
            </a:br>
            <a:endParaRPr lang="en-US" sz="2000" dirty="0"/>
          </a:p>
        </p:txBody>
      </p:sp>
      <p:sp>
        <p:nvSpPr>
          <p:cNvPr id="3" name="Title 2"/>
          <p:cNvSpPr>
            <a:spLocks noGrp="1"/>
          </p:cNvSpPr>
          <p:nvPr>
            <p:ph type="title"/>
          </p:nvPr>
        </p:nvSpPr>
        <p:spPr>
          <a:xfrm>
            <a:off x="457200" y="152400"/>
            <a:ext cx="8229600" cy="914400"/>
          </a:xfrm>
        </p:spPr>
        <p:txBody>
          <a:bodyPr/>
          <a:lstStyle/>
          <a:p>
            <a:pPr algn="ctr"/>
            <a:r>
              <a:rPr lang="en-US" dirty="0" smtClean="0"/>
              <a:t>Anaerobic Respiration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800600"/>
            <a:ext cx="7305675"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8542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610600" cy="3416320"/>
          </a:xfrm>
          <a:prstGeom prst="rect">
            <a:avLst/>
          </a:prstGeom>
          <a:noFill/>
        </p:spPr>
        <p:txBody>
          <a:bodyPr wrap="square" rtlCol="0">
            <a:spAutoFit/>
          </a:bodyPr>
          <a:lstStyle/>
          <a:p>
            <a:r>
              <a:rPr lang="en-US" sz="3600" dirty="0" smtClean="0"/>
              <a:t>It is not very efficient – it only produces 2 molecules of  ATP. Compared to thirty six in aerobic respiration </a:t>
            </a:r>
          </a:p>
          <a:p>
            <a:endParaRPr lang="en-US" sz="3600" dirty="0"/>
          </a:p>
          <a:p>
            <a:endParaRPr lang="en-US" sz="3600" dirty="0" smtClean="0"/>
          </a:p>
        </p:txBody>
      </p:sp>
      <p:pic>
        <p:nvPicPr>
          <p:cNvPr id="8194" name="Picture 2" descr="Image result for cramp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124200"/>
            <a:ext cx="5715000" cy="3048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101" y="609600"/>
            <a:ext cx="7701699"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5654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229600" cy="5632311"/>
          </a:xfrm>
          <a:prstGeom prst="rect">
            <a:avLst/>
          </a:prstGeom>
          <a:noFill/>
        </p:spPr>
        <p:txBody>
          <a:bodyPr wrap="square" rtlCol="0">
            <a:spAutoFit/>
          </a:bodyPr>
          <a:lstStyle/>
          <a:p>
            <a:r>
              <a:rPr lang="en-US" sz="3600" dirty="0" smtClean="0"/>
              <a:t>If this type of respiration occurs long enough an oxygen debt occurs.</a:t>
            </a:r>
          </a:p>
          <a:p>
            <a:endParaRPr lang="en-US" sz="3600" dirty="0"/>
          </a:p>
          <a:p>
            <a:r>
              <a:rPr lang="en-US" sz="3600" dirty="0" smtClean="0"/>
              <a:t>This is an accumulation of lactic acid in the body. The result of which is that lactic acid has to be removed by oxygen , which continues to be breathed in long after the activity has passed. </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914400" y="1143000"/>
            <a:ext cx="73914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8001000" cy="5262979"/>
          </a:xfrm>
          <a:prstGeom prst="rect">
            <a:avLst/>
          </a:prstGeom>
          <a:noFill/>
        </p:spPr>
        <p:txBody>
          <a:bodyPr wrap="square" rtlCol="0">
            <a:spAutoFit/>
          </a:bodyPr>
          <a:lstStyle/>
          <a:p>
            <a:r>
              <a:rPr lang="en-US" sz="4800" dirty="0" smtClean="0"/>
              <a:t>We must remember that diffusion of oxygen into the blood stream is passive , as a result  oxygen may not get to the cells that need it quickly enough in strenuous or vigorous exercise. </a:t>
            </a:r>
            <a:endParaRPr lang="en-US" sz="4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0"/>
            <a:ext cx="8305800" cy="3046988"/>
          </a:xfrm>
          <a:prstGeom prst="rect">
            <a:avLst/>
          </a:prstGeom>
          <a:noFill/>
        </p:spPr>
        <p:txBody>
          <a:bodyPr wrap="square" rtlCol="0">
            <a:spAutoFit/>
          </a:bodyPr>
          <a:lstStyle/>
          <a:p>
            <a:r>
              <a:rPr lang="en-US" sz="9600" dirty="0" smtClean="0"/>
              <a:t>The Respiratory System</a:t>
            </a:r>
            <a:endParaRPr lang="en-US" sz="9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 we get oxygen from?</a:t>
            </a:r>
            <a:br>
              <a:rPr lang="en-US" dirty="0" smtClean="0"/>
            </a:br>
            <a:r>
              <a:rPr lang="en-US" dirty="0" smtClean="0"/>
              <a:t>Why do we need oxygen?</a:t>
            </a:r>
            <a:endParaRPr lang="en-US" dirty="0"/>
          </a:p>
        </p:txBody>
      </p:sp>
    </p:spTree>
    <p:extLst>
      <p:ext uri="{BB962C8B-B14F-4D97-AF65-F5344CB8AC3E}">
        <p14:creationId xmlns:p14="http://schemas.microsoft.com/office/powerpoint/2010/main" val="353639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04800"/>
            <a:ext cx="7543800" cy="5078313"/>
          </a:xfrm>
          <a:prstGeom prst="rect">
            <a:avLst/>
          </a:prstGeom>
        </p:spPr>
        <p:txBody>
          <a:bodyPr wrap="square">
            <a:spAutoFit/>
          </a:bodyPr>
          <a:lstStyle/>
          <a:p>
            <a:r>
              <a:rPr lang="en-US" sz="5400" dirty="0" smtClean="0"/>
              <a:t>The primary function of the respiratory system is the supply of oxygen to the blood so this in turn delivers oxygen to all parts of the body. </a:t>
            </a:r>
            <a:endParaRPr lang="en-US" sz="5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534400" cy="4524315"/>
          </a:xfrm>
          <a:prstGeom prst="rect">
            <a:avLst/>
          </a:prstGeom>
        </p:spPr>
        <p:txBody>
          <a:bodyPr wrap="square">
            <a:spAutoFit/>
          </a:bodyPr>
          <a:lstStyle/>
          <a:p>
            <a:r>
              <a:rPr lang="en-US" sz="4800" dirty="0" smtClean="0"/>
              <a:t>The respiratory system does this while breathing is taking place. During the process of breathing we inhale oxygen and exhale carbon dioxide. This exchange of gases takes place at the alveoli.</a:t>
            </a:r>
            <a:endParaRPr lang="en-US" sz="4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838200"/>
            <a:ext cx="8305800" cy="4524315"/>
          </a:xfrm>
          <a:prstGeom prst="rect">
            <a:avLst/>
          </a:prstGeom>
        </p:spPr>
        <p:txBody>
          <a:bodyPr wrap="square">
            <a:spAutoFit/>
          </a:bodyPr>
          <a:lstStyle/>
          <a:p>
            <a:r>
              <a:rPr lang="en-US" sz="4800" dirty="0" smtClean="0"/>
              <a:t>Meanwhile, the waste-rich blood from the veins releases its carbon dioxide into the alveoli. The carbon dioxide follows the same path out of the lungs when you exhale.</a:t>
            </a:r>
            <a:endParaRPr lang="en-US" sz="4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17693"/>
            <a:ext cx="8763000" cy="6740307"/>
          </a:xfrm>
          <a:prstGeom prst="rect">
            <a:avLst/>
          </a:prstGeom>
        </p:spPr>
        <p:txBody>
          <a:bodyPr wrap="square">
            <a:spAutoFit/>
          </a:bodyPr>
          <a:lstStyle/>
          <a:p>
            <a:r>
              <a:rPr lang="en-US" sz="3600" dirty="0" smtClean="0"/>
              <a:t>Respiration takes place with the aid of the mouth, nose, trachea, lungs, diaphragm and </a:t>
            </a:r>
            <a:r>
              <a:rPr lang="en-US" sz="3600" dirty="0" err="1" smtClean="0"/>
              <a:t>intercostal</a:t>
            </a:r>
            <a:r>
              <a:rPr lang="en-US" sz="3600" dirty="0" smtClean="0"/>
              <a:t> muscles . Oxygen enters the respiratory system through the mouth and the nose. The oxygen then passes through the larynx and the trachea. In the chest cavity, the trachea splits into two bronchi. Each bronchus then divides again forming the bronchial tubes. The bronchial tubes lead directly into the lungs where they divide into many smaller tubes which connect to tiny sacs called alveoli.</a:t>
            </a:r>
            <a:endParaRPr lang="en-US"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Breathing is the muscular movements of the respiratory tract, </a:t>
            </a:r>
            <a:r>
              <a:rPr lang="en-US" sz="2800" dirty="0"/>
              <a:t>which keep the respiratory surface supplied with oxygen</a:t>
            </a:r>
            <a:r>
              <a:rPr lang="en-US" sz="2800" dirty="0" smtClean="0"/>
              <a:t>.</a:t>
            </a:r>
          </a:p>
          <a:p>
            <a:pPr marL="109728" indent="0">
              <a:buNone/>
            </a:pPr>
            <a:endParaRPr lang="en-US" sz="2800" dirty="0" smtClean="0"/>
          </a:p>
          <a:p>
            <a:r>
              <a:rPr lang="en-US" sz="2800" dirty="0" smtClean="0"/>
              <a:t>In other words, breathing is the intake of oxygen and the release of carbon dioxide.</a:t>
            </a:r>
          </a:p>
          <a:p>
            <a:endParaRPr lang="en-US" sz="2800" dirty="0"/>
          </a:p>
          <a:p>
            <a:endParaRPr lang="en-US" dirty="0"/>
          </a:p>
        </p:txBody>
      </p:sp>
      <p:sp>
        <p:nvSpPr>
          <p:cNvPr id="3" name="Title 2"/>
          <p:cNvSpPr>
            <a:spLocks noGrp="1"/>
          </p:cNvSpPr>
          <p:nvPr>
            <p:ph type="title"/>
          </p:nvPr>
        </p:nvSpPr>
        <p:spPr/>
        <p:txBody>
          <a:bodyPr/>
          <a:lstStyle/>
          <a:p>
            <a:r>
              <a:rPr lang="en-US" dirty="0" smtClean="0"/>
              <a:t>Breathing</a:t>
            </a:r>
            <a:endParaRPr lang="en-US" dirty="0"/>
          </a:p>
        </p:txBody>
      </p:sp>
    </p:spTree>
    <p:extLst>
      <p:ext uri="{BB962C8B-B14F-4D97-AF65-F5344CB8AC3E}">
        <p14:creationId xmlns:p14="http://schemas.microsoft.com/office/powerpoint/2010/main" val="4279275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State two reasons why breathing is important to humans.</a:t>
            </a:r>
            <a:endParaRPr lang="en-US" dirty="0"/>
          </a:p>
        </p:txBody>
      </p:sp>
      <p:sp>
        <p:nvSpPr>
          <p:cNvPr id="3" name="Title 2"/>
          <p:cNvSpPr>
            <a:spLocks noGrp="1"/>
          </p:cNvSpPr>
          <p:nvPr>
            <p:ph type="title"/>
          </p:nvPr>
        </p:nvSpPr>
        <p:spPr/>
        <p:txBody>
          <a:bodyPr/>
          <a:lstStyle/>
          <a:p>
            <a:r>
              <a:rPr lang="en-US" dirty="0" smtClean="0"/>
              <a:t>Why is breathing important?</a:t>
            </a:r>
            <a:endParaRPr lang="en-US" dirty="0"/>
          </a:p>
        </p:txBody>
      </p:sp>
    </p:spTree>
    <p:extLst>
      <p:ext uri="{BB962C8B-B14F-4D97-AF65-F5344CB8AC3E}">
        <p14:creationId xmlns:p14="http://schemas.microsoft.com/office/powerpoint/2010/main" val="4009292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525000" cy="7210425"/>
          </a:xfrm>
          <a:prstGeom prst="rect">
            <a:avLst/>
          </a:prstGeom>
          <a:noFill/>
          <a:ln w="9525">
            <a:noFill/>
            <a:miter lim="800000"/>
            <a:headEnd/>
            <a:tailEnd/>
          </a:ln>
        </p:spPr>
      </p:pic>
    </p:spTree>
    <p:extLst>
      <p:ext uri="{BB962C8B-B14F-4D97-AF65-F5344CB8AC3E}">
        <p14:creationId xmlns:p14="http://schemas.microsoft.com/office/powerpoint/2010/main" val="29572160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lasses.midlandstech.edu/carterp/Courses/bio225/chap24/24-02_LowerResp_1.jpg"/>
          <p:cNvPicPr>
            <a:picLocks noChangeAspect="1" noChangeArrowheads="1"/>
          </p:cNvPicPr>
          <p:nvPr/>
        </p:nvPicPr>
        <p:blipFill>
          <a:blip r:embed="rId2" cstate="print"/>
          <a:srcRect/>
          <a:stretch>
            <a:fillRect/>
          </a:stretch>
        </p:blipFill>
        <p:spPr bwMode="auto">
          <a:xfrm>
            <a:off x="762000" y="0"/>
            <a:ext cx="8229600" cy="6172200"/>
          </a:xfrm>
          <a:prstGeom prst="rect">
            <a:avLst/>
          </a:prstGeom>
          <a:noFill/>
        </p:spPr>
      </p:pic>
    </p:spTree>
    <p:extLst>
      <p:ext uri="{BB962C8B-B14F-4D97-AF65-F5344CB8AC3E}">
        <p14:creationId xmlns:p14="http://schemas.microsoft.com/office/powerpoint/2010/main" val="11153339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838200"/>
          </a:xfrm>
        </p:spPr>
        <p:txBody>
          <a:bodyPr/>
          <a:lstStyle/>
          <a:p>
            <a:pPr algn="ctr"/>
            <a:r>
              <a:rPr lang="en-US" dirty="0" smtClean="0"/>
              <a:t>Breathing System</a:t>
            </a:r>
            <a:endParaRPr lang="en-US" dirty="0"/>
          </a:p>
        </p:txBody>
      </p:sp>
      <p:graphicFrame>
        <p:nvGraphicFramePr>
          <p:cNvPr id="4" name="Content Placeholder 4"/>
          <p:cNvGraphicFramePr>
            <a:graphicFrameLocks/>
          </p:cNvGraphicFramePr>
          <p:nvPr/>
        </p:nvGraphicFramePr>
        <p:xfrm>
          <a:off x="457200" y="1219200"/>
          <a:ext cx="8229600" cy="5105401"/>
        </p:xfrm>
        <a:graphic>
          <a:graphicData uri="http://schemas.openxmlformats.org/drawingml/2006/table">
            <a:tbl>
              <a:tblPr firstRow="1" bandRow="1">
                <a:tableStyleId>{5C22544A-7EE6-4342-B048-85BDC9FD1C3A}</a:tableStyleId>
              </a:tblPr>
              <a:tblGrid>
                <a:gridCol w="2057400"/>
                <a:gridCol w="6172200"/>
              </a:tblGrid>
              <a:tr h="497952">
                <a:tc>
                  <a:txBody>
                    <a:bodyPr/>
                    <a:lstStyle/>
                    <a:p>
                      <a:pPr marL="0" marR="0">
                        <a:lnSpc>
                          <a:spcPct val="115000"/>
                        </a:lnSpc>
                        <a:spcBef>
                          <a:spcPts val="0"/>
                        </a:spcBef>
                        <a:spcAft>
                          <a:spcPts val="0"/>
                        </a:spcAft>
                      </a:pPr>
                      <a:r>
                        <a:rPr lang="en-US" sz="2000" dirty="0">
                          <a:solidFill>
                            <a:srgbClr val="000000"/>
                          </a:solidFill>
                          <a:latin typeface="Calibri"/>
                          <a:ea typeface="Times New Roman"/>
                          <a:cs typeface="Times New Roman"/>
                        </a:rPr>
                        <a:t>Part</a:t>
                      </a:r>
                      <a:endParaRPr lang="en-US" sz="2000" dirty="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Purpose</a:t>
                      </a:r>
                      <a:endParaRPr lang="en-US" sz="2000">
                        <a:latin typeface="Calibri"/>
                        <a:ea typeface="Calibri"/>
                        <a:cs typeface="Times New Roman"/>
                      </a:endParaRPr>
                    </a:p>
                  </a:txBody>
                  <a:tcPr marL="68580" marR="68580" marT="0" marB="0" anchor="b"/>
                </a:tc>
              </a:tr>
              <a:tr h="722309">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Nose/ Mouth</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makes air warm, moist and filtered before reaching the lungs</a:t>
                      </a:r>
                      <a:endParaRPr lang="en-US" sz="2000">
                        <a:latin typeface="Calibri"/>
                        <a:ea typeface="Calibri"/>
                        <a:cs typeface="Times New Roman"/>
                      </a:endParaRPr>
                    </a:p>
                  </a:txBody>
                  <a:tcPr marL="68580" marR="68580" marT="0" marB="0" anchor="b"/>
                </a:tc>
              </a:tr>
              <a:tr h="722309">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Cilia</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Thin, hair-like projections found in the trachea or bronchi which filters bacteria, dust, etc</a:t>
                      </a:r>
                      <a:endParaRPr lang="en-US" sz="2000">
                        <a:latin typeface="Calibri"/>
                        <a:ea typeface="Calibri"/>
                        <a:cs typeface="Times New Roman"/>
                      </a:endParaRPr>
                    </a:p>
                  </a:txBody>
                  <a:tcPr marL="68580" marR="68580" marT="0" marB="0" anchor="b"/>
                </a:tc>
              </a:tr>
              <a:tr h="497952">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Trachea</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Air passes through the windpipe or trachea</a:t>
                      </a:r>
                      <a:endParaRPr lang="en-US" sz="2000">
                        <a:latin typeface="Calibri"/>
                        <a:ea typeface="Calibri"/>
                        <a:cs typeface="Times New Roman"/>
                      </a:endParaRPr>
                    </a:p>
                  </a:txBody>
                  <a:tcPr marL="68580" marR="68580" marT="0" marB="0" anchor="b"/>
                </a:tc>
              </a:tr>
              <a:tr h="722309">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Epiglottis</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Piece of cartilage at the top of the trachea preventing food from entering the wind pipe</a:t>
                      </a:r>
                      <a:endParaRPr lang="en-US" sz="2000">
                        <a:latin typeface="Calibri"/>
                        <a:ea typeface="Calibri"/>
                        <a:cs typeface="Times New Roman"/>
                      </a:endParaRPr>
                    </a:p>
                  </a:txBody>
                  <a:tcPr marL="68580" marR="68580" marT="0" marB="0" anchor="b"/>
                </a:tc>
              </a:tr>
              <a:tr h="497952">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Larynx</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Contains the vocal cords which produce sounds</a:t>
                      </a:r>
                      <a:endParaRPr lang="en-US" sz="2000">
                        <a:latin typeface="Calibri"/>
                        <a:ea typeface="Calibri"/>
                        <a:cs typeface="Times New Roman"/>
                      </a:endParaRPr>
                    </a:p>
                  </a:txBody>
                  <a:tcPr marL="68580" marR="68580" marT="0" marB="0" anchor="b"/>
                </a:tc>
              </a:tr>
              <a:tr h="722309">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Bronchi</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2 braches extending from the trachea branching into smaller tubes called bronchioles</a:t>
                      </a:r>
                      <a:endParaRPr lang="en-US" sz="2000">
                        <a:latin typeface="Calibri"/>
                        <a:ea typeface="Calibri"/>
                        <a:cs typeface="Times New Roman"/>
                      </a:endParaRPr>
                    </a:p>
                  </a:txBody>
                  <a:tcPr marL="68580" marR="68580" marT="0" marB="0" anchor="b"/>
                </a:tc>
              </a:tr>
              <a:tr h="722309">
                <a:tc>
                  <a:txBody>
                    <a:bodyPr/>
                    <a:lstStyle/>
                    <a:p>
                      <a:pPr marL="0" marR="0">
                        <a:lnSpc>
                          <a:spcPct val="115000"/>
                        </a:lnSpc>
                        <a:spcBef>
                          <a:spcPts val="0"/>
                        </a:spcBef>
                        <a:spcAft>
                          <a:spcPts val="0"/>
                        </a:spcAft>
                      </a:pPr>
                      <a:r>
                        <a:rPr lang="en-US" sz="2000">
                          <a:solidFill>
                            <a:srgbClr val="000000"/>
                          </a:solidFill>
                          <a:latin typeface="Calibri"/>
                          <a:ea typeface="Times New Roman"/>
                          <a:cs typeface="Times New Roman"/>
                        </a:rPr>
                        <a:t>Alveoli</a:t>
                      </a:r>
                      <a:endParaRPr lang="en-US" sz="2000">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a:solidFill>
                            <a:srgbClr val="000000"/>
                          </a:solidFill>
                          <a:latin typeface="Calibri"/>
                          <a:ea typeface="Times New Roman"/>
                          <a:cs typeface="Times New Roman"/>
                        </a:rPr>
                        <a:t>Tiny air like sacs where gaseous exchange takes place</a:t>
                      </a:r>
                      <a:endParaRPr lang="en-US" sz="2000" dirty="0">
                        <a:latin typeface="Calibri"/>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930315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62000"/>
            <a:ext cx="7620000" cy="5016758"/>
          </a:xfrm>
          <a:prstGeom prst="rect">
            <a:avLst/>
          </a:prstGeom>
          <a:noFill/>
        </p:spPr>
        <p:txBody>
          <a:bodyPr wrap="square" rtlCol="0">
            <a:spAutoFit/>
          </a:bodyPr>
          <a:lstStyle/>
          <a:p>
            <a:r>
              <a:rPr lang="en-US" sz="4000" dirty="0" smtClean="0"/>
              <a:t>Breathing  is mechanical: </a:t>
            </a:r>
          </a:p>
          <a:p>
            <a:endParaRPr lang="en-US" sz="4000" dirty="0"/>
          </a:p>
          <a:p>
            <a:r>
              <a:rPr lang="en-US" sz="4000" dirty="0" smtClean="0"/>
              <a:t>The mechanism of breathing is handled by three muscles these are </a:t>
            </a:r>
          </a:p>
          <a:p>
            <a:endParaRPr lang="en-US" sz="4000" dirty="0"/>
          </a:p>
          <a:p>
            <a:r>
              <a:rPr lang="en-US" sz="4000" dirty="0" smtClean="0"/>
              <a:t>The external and internal </a:t>
            </a:r>
            <a:r>
              <a:rPr lang="en-US" sz="4000" dirty="0" err="1" smtClean="0"/>
              <a:t>intercostal</a:t>
            </a:r>
            <a:r>
              <a:rPr lang="en-US" sz="4000" dirty="0" smtClean="0"/>
              <a:t> muscle and also the diaphragm muscle</a:t>
            </a:r>
            <a:endParaRPr lang="en-US" sz="4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7696200" cy="5909310"/>
          </a:xfrm>
          <a:prstGeom prst="rect">
            <a:avLst/>
          </a:prstGeom>
          <a:noFill/>
        </p:spPr>
        <p:txBody>
          <a:bodyPr wrap="square" rtlCol="0">
            <a:spAutoFit/>
          </a:bodyPr>
          <a:lstStyle/>
          <a:p>
            <a:r>
              <a:rPr lang="en-US" sz="5400" dirty="0" smtClean="0"/>
              <a:t>These three muscles continuously change the volume of the thorax. As a result if the volume increases air is drawn in if it decreases then air is pushed out. </a:t>
            </a:r>
            <a:endParaRPr lang="en-US" sz="5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4524315"/>
          </a:xfrm>
          <a:prstGeom prst="rect">
            <a:avLst/>
          </a:prstGeom>
          <a:noFill/>
        </p:spPr>
        <p:txBody>
          <a:bodyPr wrap="square" rtlCol="0">
            <a:spAutoFit/>
          </a:bodyPr>
          <a:lstStyle/>
          <a:p>
            <a:r>
              <a:rPr lang="en-US" sz="3200" dirty="0" smtClean="0"/>
              <a:t>When we breathe in the internal </a:t>
            </a:r>
            <a:r>
              <a:rPr lang="en-US" sz="3200" dirty="0" err="1" smtClean="0"/>
              <a:t>intercostal</a:t>
            </a:r>
            <a:r>
              <a:rPr lang="en-US" sz="3200" dirty="0" smtClean="0"/>
              <a:t> muscles contract. The diaphragm flattens. The volume of the thorax increases and air is drawn in.</a:t>
            </a:r>
          </a:p>
          <a:p>
            <a:endParaRPr lang="en-US" sz="3200" dirty="0"/>
          </a:p>
          <a:p>
            <a:r>
              <a:rPr lang="en-US" sz="3200" dirty="0" smtClean="0"/>
              <a:t>When we breathe out the external </a:t>
            </a:r>
            <a:r>
              <a:rPr lang="en-US" sz="3200" dirty="0" err="1" smtClean="0"/>
              <a:t>intercostal</a:t>
            </a:r>
            <a:r>
              <a:rPr lang="en-US" sz="3200" dirty="0" smtClean="0"/>
              <a:t> muscles contract the diaphragm returns to its dome shape, The volume of the thorax decreases and air is pushed out.  </a:t>
            </a:r>
            <a:endParaRPr lang="en-US" sz="3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reathing Animation.wmv">
            <a:hlinkClick r:id="" action="ppaction://media"/>
          </p:cNvPr>
          <p:cNvPicPr>
            <a:picLocks noRot="1" noChangeAspect="1"/>
          </p:cNvPicPr>
          <p:nvPr>
            <a:videoFile r:link="rId1"/>
          </p:nvPr>
        </p:nvPicPr>
        <p:blipFill>
          <a:blip r:embed="rId3" cstate="print"/>
          <a:stretch>
            <a:fillRect/>
          </a:stretch>
        </p:blipFill>
        <p:spPr>
          <a:xfrm>
            <a:off x="1143000" y="990600"/>
            <a:ext cx="6629400" cy="4800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xchange of air.mp4">
            <a:hlinkClick r:id="" action="ppaction://media"/>
          </p:cNvPr>
          <p:cNvPicPr>
            <a:picLocks noRot="1" noChangeAspect="1"/>
          </p:cNvPicPr>
          <p:nvPr>
            <a:videoFile r:link="rId1"/>
          </p:nvPr>
        </p:nvPicPr>
        <p:blipFill>
          <a:blip r:embed="rId3" cstate="print"/>
          <a:stretch>
            <a:fillRect/>
          </a:stretch>
        </p:blipFill>
        <p:spPr>
          <a:xfrm>
            <a:off x="990600" y="1143001"/>
            <a:ext cx="6934200" cy="5358580"/>
          </a:xfrm>
          <a:prstGeom prst="rect">
            <a:avLst/>
          </a:prstGeom>
        </p:spPr>
      </p:pic>
      <p:sp>
        <p:nvSpPr>
          <p:cNvPr id="3" name="TextBox 2"/>
          <p:cNvSpPr txBox="1"/>
          <p:nvPr/>
        </p:nvSpPr>
        <p:spPr>
          <a:xfrm>
            <a:off x="1295400" y="533400"/>
            <a:ext cx="3352800" cy="369332"/>
          </a:xfrm>
          <a:prstGeom prst="rect">
            <a:avLst/>
          </a:prstGeom>
          <a:noFill/>
        </p:spPr>
        <p:txBody>
          <a:bodyPr wrap="square" rtlCol="0">
            <a:spAutoFit/>
          </a:bodyPr>
          <a:lstStyle/>
          <a:p>
            <a:r>
              <a:rPr lang="en-US" dirty="0" smtClean="0"/>
              <a:t>Click below to see video</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piratory System (2nd Ed., Rev.) (Clip).mp4">
            <a:hlinkClick r:id="" action="ppaction://media"/>
          </p:cNvPr>
          <p:cNvPicPr>
            <a:picLocks noRot="1" noChangeAspect="1"/>
          </p:cNvPicPr>
          <p:nvPr>
            <a:videoFile r:link="rId1"/>
          </p:nvPr>
        </p:nvPicPr>
        <p:blipFill>
          <a:blip r:embed="rId3" cstate="print"/>
          <a:stretch>
            <a:fillRect/>
          </a:stretch>
        </p:blipFill>
        <p:spPr>
          <a:xfrm>
            <a:off x="1219200" y="1447800"/>
            <a:ext cx="7010400" cy="4419600"/>
          </a:xfrm>
          <a:prstGeom prst="rect">
            <a:avLst/>
          </a:prstGeom>
        </p:spPr>
      </p:pic>
      <p:sp>
        <p:nvSpPr>
          <p:cNvPr id="4" name="TextBox 3"/>
          <p:cNvSpPr txBox="1"/>
          <p:nvPr/>
        </p:nvSpPr>
        <p:spPr>
          <a:xfrm>
            <a:off x="914400" y="762000"/>
            <a:ext cx="2438400" cy="646331"/>
          </a:xfrm>
          <a:prstGeom prst="rect">
            <a:avLst/>
          </a:prstGeom>
          <a:noFill/>
        </p:spPr>
        <p:txBody>
          <a:bodyPr wrap="square" rtlCol="0">
            <a:spAutoFit/>
          </a:bodyPr>
          <a:lstStyle/>
          <a:p>
            <a:r>
              <a:rPr lang="en-US" dirty="0" smtClean="0"/>
              <a:t>Click below to show video</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066800"/>
            <a:ext cx="8686800" cy="4708981"/>
          </a:xfrm>
          <a:prstGeom prst="rect">
            <a:avLst/>
          </a:prstGeom>
        </p:spPr>
        <p:txBody>
          <a:bodyPr wrap="square">
            <a:spAutoFit/>
          </a:bodyPr>
          <a:lstStyle/>
          <a:p>
            <a:r>
              <a:rPr lang="en-US" sz="6000" b="1" dirty="0" smtClean="0"/>
              <a:t>Vital capacity</a:t>
            </a:r>
            <a:r>
              <a:rPr lang="en-US" sz="6000" dirty="0" smtClean="0"/>
              <a:t> is the maximum amount of air a person can expel from the lungs after a maximum inspiration.</a:t>
            </a:r>
            <a:endParaRPr lang="en-US" sz="60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686800" cy="6186309"/>
          </a:xfrm>
          <a:prstGeom prst="rect">
            <a:avLst/>
          </a:prstGeom>
        </p:spPr>
        <p:txBody>
          <a:bodyPr wrap="square">
            <a:spAutoFit/>
          </a:bodyPr>
          <a:lstStyle/>
          <a:p>
            <a:r>
              <a:rPr lang="en-US" sz="6600" dirty="0" smtClean="0"/>
              <a:t>It is equal to the </a:t>
            </a:r>
            <a:r>
              <a:rPr lang="en-US" sz="6600" dirty="0" err="1" smtClean="0"/>
              <a:t>inspiratory</a:t>
            </a:r>
            <a:r>
              <a:rPr lang="en-US" sz="6600" dirty="0" smtClean="0"/>
              <a:t> reserve volume plus the tidal volume plus the expiratory reserve volume.</a:t>
            </a:r>
            <a:endParaRPr lang="en-US" sz="6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5800"/>
            <a:ext cx="8915400" cy="5909310"/>
          </a:xfrm>
          <a:prstGeom prst="rect">
            <a:avLst/>
          </a:prstGeom>
        </p:spPr>
        <p:txBody>
          <a:bodyPr wrap="square">
            <a:spAutoFit/>
          </a:bodyPr>
          <a:lstStyle/>
          <a:p>
            <a:endParaRPr lang="en-US" dirty="0" smtClean="0"/>
          </a:p>
          <a:p>
            <a:r>
              <a:rPr lang="en-US" sz="6000" b="1" dirty="0" err="1"/>
              <a:t>inspiratory</a:t>
            </a:r>
            <a:r>
              <a:rPr lang="en-US" sz="6000" b="1" dirty="0" smtClean="0"/>
              <a:t> </a:t>
            </a:r>
            <a:r>
              <a:rPr lang="en-US" sz="6000" b="1" dirty="0"/>
              <a:t>reserve</a:t>
            </a:r>
            <a:r>
              <a:rPr lang="en-US" sz="6000" b="1" dirty="0" smtClean="0"/>
              <a:t> </a:t>
            </a:r>
            <a:r>
              <a:rPr lang="en-US" sz="6000" b="1" dirty="0"/>
              <a:t>volume</a:t>
            </a:r>
            <a:r>
              <a:rPr lang="en-US" sz="6000" b="1" dirty="0" smtClean="0"/>
              <a:t> -</a:t>
            </a:r>
            <a:r>
              <a:rPr lang="en-US" sz="6000" dirty="0" smtClean="0"/>
              <a:t> </a:t>
            </a:r>
            <a:r>
              <a:rPr lang="en-US" sz="6000" dirty="0"/>
              <a:t>the</a:t>
            </a:r>
            <a:r>
              <a:rPr lang="en-US" sz="6000" dirty="0" smtClean="0"/>
              <a:t> </a:t>
            </a:r>
            <a:r>
              <a:rPr lang="en-US" sz="6000" dirty="0"/>
              <a:t>maximal</a:t>
            </a:r>
            <a:r>
              <a:rPr lang="en-US" sz="6000" dirty="0" smtClean="0"/>
              <a:t> </a:t>
            </a:r>
            <a:r>
              <a:rPr lang="en-US" sz="6000" dirty="0"/>
              <a:t>amount</a:t>
            </a:r>
            <a:r>
              <a:rPr lang="en-US" sz="6000" dirty="0" smtClean="0"/>
              <a:t> </a:t>
            </a:r>
            <a:r>
              <a:rPr lang="en-US" sz="6000" dirty="0"/>
              <a:t>of</a:t>
            </a:r>
            <a:r>
              <a:rPr lang="en-US" sz="6000" dirty="0" smtClean="0"/>
              <a:t> </a:t>
            </a:r>
            <a:r>
              <a:rPr lang="en-US" sz="6000" dirty="0"/>
              <a:t>additional</a:t>
            </a:r>
            <a:r>
              <a:rPr lang="en-US" sz="6000" dirty="0" smtClean="0"/>
              <a:t> </a:t>
            </a:r>
            <a:r>
              <a:rPr lang="en-US" sz="6000" dirty="0"/>
              <a:t>air</a:t>
            </a:r>
            <a:r>
              <a:rPr lang="en-US" sz="6000" dirty="0" smtClean="0"/>
              <a:t> </a:t>
            </a:r>
            <a:r>
              <a:rPr lang="en-US" sz="6000" dirty="0"/>
              <a:t>that</a:t>
            </a:r>
            <a:r>
              <a:rPr lang="en-US" sz="6000" dirty="0" smtClean="0"/>
              <a:t> can be </a:t>
            </a:r>
            <a:r>
              <a:rPr lang="en-US" sz="6000" dirty="0"/>
              <a:t>drawn</a:t>
            </a:r>
            <a:r>
              <a:rPr lang="en-US" sz="6000" dirty="0" smtClean="0"/>
              <a:t> </a:t>
            </a:r>
            <a:r>
              <a:rPr lang="en-US" sz="6000" dirty="0"/>
              <a:t>into</a:t>
            </a:r>
            <a:r>
              <a:rPr lang="en-US" sz="6000" dirty="0" smtClean="0"/>
              <a:t> the lungs </a:t>
            </a:r>
            <a:r>
              <a:rPr lang="en-US" sz="6000" dirty="0"/>
              <a:t>by</a:t>
            </a:r>
            <a:r>
              <a:rPr lang="en-US" sz="6000" dirty="0" smtClean="0"/>
              <a:t> </a:t>
            </a:r>
            <a:r>
              <a:rPr lang="en-US" sz="6000" dirty="0"/>
              <a:t>determined</a:t>
            </a:r>
            <a:r>
              <a:rPr lang="en-US" sz="6000" dirty="0" smtClean="0"/>
              <a:t> </a:t>
            </a:r>
            <a:r>
              <a:rPr lang="en-US" sz="6000" dirty="0"/>
              <a:t>effort</a:t>
            </a:r>
            <a:r>
              <a:rPr lang="en-US" sz="6000" dirty="0" smtClean="0"/>
              <a:t> </a:t>
            </a:r>
            <a:r>
              <a:rPr lang="en-US" sz="6000" dirty="0"/>
              <a:t>after</a:t>
            </a:r>
            <a:r>
              <a:rPr lang="en-US" sz="6000" dirty="0" smtClean="0"/>
              <a:t> </a:t>
            </a:r>
            <a:r>
              <a:rPr lang="en-US" sz="6000" dirty="0"/>
              <a:t>normal</a:t>
            </a:r>
            <a:r>
              <a:rPr lang="en-US" sz="6000" dirty="0" smtClean="0"/>
              <a:t> </a:t>
            </a:r>
            <a:r>
              <a:rPr lang="en-US" sz="6000" dirty="0"/>
              <a:t>inspiration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382000" cy="5909310"/>
          </a:xfrm>
          <a:prstGeom prst="rect">
            <a:avLst/>
          </a:prstGeom>
        </p:spPr>
        <p:txBody>
          <a:bodyPr wrap="square">
            <a:spAutoFit/>
          </a:bodyPr>
          <a:lstStyle/>
          <a:p>
            <a:endParaRPr lang="en-US" dirty="0" smtClean="0"/>
          </a:p>
          <a:p>
            <a:r>
              <a:rPr lang="en-US" sz="6000" b="1" dirty="0"/>
              <a:t>expiratory</a:t>
            </a:r>
            <a:r>
              <a:rPr lang="en-US" sz="6000" b="1" dirty="0" smtClean="0"/>
              <a:t> </a:t>
            </a:r>
            <a:r>
              <a:rPr lang="en-US" sz="6000" b="1" dirty="0"/>
              <a:t>reserve</a:t>
            </a:r>
            <a:r>
              <a:rPr lang="en-US" sz="6000" b="1" dirty="0" smtClean="0"/>
              <a:t> </a:t>
            </a:r>
            <a:r>
              <a:rPr lang="en-US" sz="6000" b="1" dirty="0"/>
              <a:t>volume</a:t>
            </a:r>
            <a:r>
              <a:rPr lang="en-US" sz="6000" b="1" dirty="0" smtClean="0"/>
              <a:t> </a:t>
            </a:r>
            <a:r>
              <a:rPr lang="en-US" sz="6000" b="1" dirty="0"/>
              <a:t>-</a:t>
            </a:r>
            <a:r>
              <a:rPr lang="en-US" sz="6000" dirty="0" smtClean="0"/>
              <a:t>the </a:t>
            </a:r>
            <a:r>
              <a:rPr lang="en-US" sz="6000" dirty="0"/>
              <a:t>additional</a:t>
            </a:r>
            <a:r>
              <a:rPr lang="en-US" sz="6000" dirty="0" smtClean="0"/>
              <a:t> </a:t>
            </a:r>
            <a:r>
              <a:rPr lang="en-US" sz="6000" dirty="0"/>
              <a:t>amount</a:t>
            </a:r>
            <a:r>
              <a:rPr lang="en-US" sz="6000" dirty="0" smtClean="0"/>
              <a:t> </a:t>
            </a:r>
            <a:r>
              <a:rPr lang="en-US" sz="6000" dirty="0"/>
              <a:t>of</a:t>
            </a:r>
            <a:r>
              <a:rPr lang="en-US" sz="6000" dirty="0" smtClean="0"/>
              <a:t> </a:t>
            </a:r>
            <a:r>
              <a:rPr lang="en-US" sz="6000" dirty="0"/>
              <a:t>air</a:t>
            </a:r>
            <a:r>
              <a:rPr lang="en-US" sz="6000" dirty="0" smtClean="0"/>
              <a:t> </a:t>
            </a:r>
            <a:r>
              <a:rPr lang="en-US" sz="6000" dirty="0"/>
              <a:t>that</a:t>
            </a:r>
            <a:r>
              <a:rPr lang="en-US" sz="6000" dirty="0" smtClean="0"/>
              <a:t> can be expired from the </a:t>
            </a:r>
            <a:r>
              <a:rPr lang="en-US" sz="6000" dirty="0"/>
              <a:t>lungs</a:t>
            </a:r>
            <a:r>
              <a:rPr lang="en-US" sz="6000" dirty="0" smtClean="0"/>
              <a:t> </a:t>
            </a:r>
            <a:r>
              <a:rPr lang="en-US" sz="6000" dirty="0"/>
              <a:t>by</a:t>
            </a:r>
            <a:r>
              <a:rPr lang="en-US" sz="6000" dirty="0" smtClean="0"/>
              <a:t> </a:t>
            </a:r>
            <a:r>
              <a:rPr lang="en-US" sz="6000" dirty="0"/>
              <a:t>determined</a:t>
            </a:r>
            <a:r>
              <a:rPr lang="en-US" sz="6000" dirty="0" smtClean="0"/>
              <a:t> </a:t>
            </a:r>
            <a:r>
              <a:rPr lang="en-US" sz="6000" dirty="0"/>
              <a:t>effort</a:t>
            </a:r>
            <a:r>
              <a:rPr lang="en-US" sz="6000" dirty="0" smtClean="0"/>
              <a:t> </a:t>
            </a:r>
            <a:r>
              <a:rPr lang="en-US" sz="6000" dirty="0"/>
              <a:t>after</a:t>
            </a:r>
            <a:r>
              <a:rPr lang="en-US" sz="6000" dirty="0" smtClean="0"/>
              <a:t> </a:t>
            </a:r>
            <a:r>
              <a:rPr lang="en-US" sz="6000" dirty="0"/>
              <a:t>normal</a:t>
            </a:r>
            <a:r>
              <a:rPr lang="en-US" sz="6000" dirty="0" smtClean="0"/>
              <a:t> </a:t>
            </a:r>
            <a:r>
              <a:rPr lang="en-US" sz="6000" dirty="0"/>
              <a:t>expiration</a:t>
            </a:r>
            <a:r>
              <a:rPr lang="en-US" sz="6000" dirty="0" smtClean="0"/>
              <a:t> </a:t>
            </a:r>
            <a:endParaRPr lang="en-US" sz="6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909310"/>
          </a:xfrm>
          <a:prstGeom prst="rect">
            <a:avLst/>
          </a:prstGeom>
        </p:spPr>
        <p:txBody>
          <a:bodyPr wrap="square">
            <a:spAutoFit/>
          </a:bodyPr>
          <a:lstStyle/>
          <a:p>
            <a:r>
              <a:rPr lang="en-US" sz="5400" b="1" dirty="0" smtClean="0"/>
              <a:t>Tidal volume</a:t>
            </a:r>
            <a:r>
              <a:rPr lang="en-US" sz="5400" dirty="0" smtClean="0"/>
              <a:t> is the lung volume representing the normal volume of air displaced between normal inspiration and expiration when extra effort is not applied</a:t>
            </a:r>
            <a:endParaRPr lang="en-US" sz="5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696200" cy="4708981"/>
          </a:xfrm>
          <a:prstGeom prst="rect">
            <a:avLst/>
          </a:prstGeom>
          <a:noFill/>
        </p:spPr>
        <p:txBody>
          <a:bodyPr wrap="square" rtlCol="0">
            <a:spAutoFit/>
          </a:bodyPr>
          <a:lstStyle/>
          <a:p>
            <a:r>
              <a:rPr lang="en-US" sz="6000" dirty="0" smtClean="0"/>
              <a:t>Residual volume – the amount of air that cannot be removed from the lungs by expiration</a:t>
            </a:r>
            <a:r>
              <a:rPr lang="en-US" dirty="0" smtClean="0"/>
              <a:t>.</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752600"/>
            <a:ext cx="6324600" cy="1754326"/>
          </a:xfrm>
          <a:prstGeom prst="rect">
            <a:avLst/>
          </a:prstGeom>
          <a:noFill/>
        </p:spPr>
        <p:txBody>
          <a:bodyPr wrap="square" rtlCol="0">
            <a:spAutoFit/>
          </a:bodyPr>
          <a:lstStyle/>
          <a:p>
            <a:r>
              <a:rPr lang="en-US" sz="5400" dirty="0" smtClean="0"/>
              <a:t>Mouth to mouth resuscitation</a:t>
            </a:r>
            <a:endParaRPr lang="en-US" sz="5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772400" cy="6001643"/>
          </a:xfrm>
          <a:prstGeom prst="rect">
            <a:avLst/>
          </a:prstGeom>
        </p:spPr>
        <p:txBody>
          <a:bodyPr wrap="square">
            <a:spAutoFit/>
          </a:bodyPr>
          <a:lstStyle/>
          <a:p>
            <a:r>
              <a:rPr lang="en-US" sz="4800" dirty="0" smtClean="0"/>
              <a:t>CPR is most successful when administered as quickly as possible, but you must first determine if it's necessary. It should only be performed when a person isn't breathing or circulating blood adequately.</a:t>
            </a:r>
            <a:endParaRPr lang="en-US" sz="4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533400"/>
            <a:ext cx="7239000" cy="1446550"/>
          </a:xfrm>
          <a:prstGeom prst="rect">
            <a:avLst/>
          </a:prstGeom>
          <a:noFill/>
        </p:spPr>
        <p:txBody>
          <a:bodyPr wrap="square" rtlCol="0">
            <a:spAutoFit/>
          </a:bodyPr>
          <a:lstStyle/>
          <a:p>
            <a:r>
              <a:rPr lang="en-US" sz="4400" dirty="0" smtClean="0"/>
              <a:t>Steps : For mouth to mouth resuscitation.</a:t>
            </a:r>
            <a:endParaRPr lang="en-US" sz="4400" dirty="0"/>
          </a:p>
        </p:txBody>
      </p:sp>
      <p:sp>
        <p:nvSpPr>
          <p:cNvPr id="3" name="Rectangle 2"/>
          <p:cNvSpPr/>
          <p:nvPr/>
        </p:nvSpPr>
        <p:spPr>
          <a:xfrm>
            <a:off x="914400" y="2136339"/>
            <a:ext cx="7239000" cy="5262979"/>
          </a:xfrm>
          <a:prstGeom prst="rect">
            <a:avLst/>
          </a:prstGeom>
        </p:spPr>
        <p:txBody>
          <a:bodyPr wrap="square">
            <a:spAutoFit/>
          </a:bodyPr>
          <a:lstStyle/>
          <a:p>
            <a:r>
              <a:rPr lang="en-US" sz="4800" dirty="0" smtClean="0"/>
              <a:t>1. Tilt the person's head back by placing your hand on his forehead and lifting his chin with the first two fingers of your other hand.</a:t>
            </a:r>
            <a:r>
              <a:rPr lang="en-US" sz="4800" dirty="0"/>
              <a:t/>
            </a:r>
            <a:br>
              <a:rPr lang="en-US" sz="4800" dirty="0"/>
            </a:br>
            <a:r>
              <a:rPr lang="en-US" sz="4800" dirty="0"/>
              <a:t/>
            </a:r>
            <a:br>
              <a:rPr lang="en-US" sz="4800" dirty="0"/>
            </a:br>
            <a:endParaRPr lang="en-US" sz="4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85800"/>
            <a:ext cx="7924800" cy="6186309"/>
          </a:xfrm>
          <a:prstGeom prst="rect">
            <a:avLst/>
          </a:prstGeom>
        </p:spPr>
        <p:txBody>
          <a:bodyPr wrap="square">
            <a:spAutoFit/>
          </a:bodyPr>
          <a:lstStyle/>
          <a:p>
            <a:r>
              <a:rPr lang="en-US" sz="4000" dirty="0" smtClean="0"/>
              <a:t>2. Look, listen, and feel for air coming out of the victim's mouth by bending your own ear down to his mouth. Tilt your head towards the victims feet, so you can also look to see if his chest is rising and falling. Continue to tilt the head back with both hands as you look, listen and feel for air.</a:t>
            </a:r>
            <a:r>
              <a:rPr lang="en-US" sz="4000" dirty="0"/>
              <a:t/>
            </a:r>
            <a:br>
              <a:rPr lang="en-US" sz="4000" dirty="0"/>
            </a:br>
            <a:r>
              <a:rPr lang="en-US" dirty="0"/>
              <a:t/>
            </a:r>
            <a:br>
              <a:rPr lang="en-US" dirty="0"/>
            </a:b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6063198"/>
          </a:xfrm>
          <a:prstGeom prst="rect">
            <a:avLst/>
          </a:prstGeom>
        </p:spPr>
        <p:txBody>
          <a:bodyPr wrap="square">
            <a:spAutoFit/>
          </a:bodyPr>
          <a:lstStyle/>
          <a:p>
            <a:r>
              <a:rPr lang="en-US" sz="4400" dirty="0" smtClean="0"/>
              <a:t>3. See if there is an obstruction. If you do not feel any air, look for anything that may be obstructing the victim's airway. Perform a sweep of the person's mouth using your two fingers while tilting the head back to see if anything is caught in the air passageway.</a:t>
            </a:r>
            <a:r>
              <a:rPr lang="en-US" dirty="0"/>
              <a:t/>
            </a:r>
            <a:br>
              <a:rPr lang="en-US" dirty="0"/>
            </a:br>
            <a:r>
              <a:rPr lang="en-US" dirty="0"/>
              <a:t/>
            </a:r>
            <a:br>
              <a:rPr lang="en-US" dirty="0"/>
            </a:b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38200"/>
            <a:ext cx="8534400" cy="5386090"/>
          </a:xfrm>
          <a:prstGeom prst="rect">
            <a:avLst/>
          </a:prstGeom>
        </p:spPr>
        <p:txBody>
          <a:bodyPr wrap="square">
            <a:spAutoFit/>
          </a:bodyPr>
          <a:lstStyle/>
          <a:p>
            <a:r>
              <a:rPr lang="en-US" sz="4400" dirty="0" smtClean="0"/>
              <a:t>4. Take a deep breath, pinch the victim's nose closed with the hand that is holding the forehead, seal your lips around the victim's mouth and give them several deep breaths. Pause in between each one to inhale shortly.</a:t>
            </a:r>
            <a:r>
              <a:rPr lang="en-US" dirty="0"/>
              <a:t/>
            </a:r>
            <a:br>
              <a:rPr lang="en-US" dirty="0"/>
            </a:br>
            <a:r>
              <a:rPr lang="en-US" dirty="0"/>
              <a:t/>
            </a:r>
            <a:br>
              <a:rPr lang="en-US" dirty="0"/>
            </a:b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7693"/>
            <a:ext cx="8305800" cy="6063198"/>
          </a:xfrm>
          <a:prstGeom prst="rect">
            <a:avLst/>
          </a:prstGeom>
        </p:spPr>
        <p:txBody>
          <a:bodyPr wrap="square">
            <a:spAutoFit/>
          </a:bodyPr>
          <a:lstStyle/>
          <a:p>
            <a:r>
              <a:rPr lang="en-US" sz="4400" dirty="0" smtClean="0"/>
              <a:t>5.Look, listen and feel for breathing from your victim. Continue to give him mouth-to-mouth at steady, regular intervals, pausing only to breathe yourself. Always look to see if the chest is rising and falling, to ensure your breaths are getting through.</a:t>
            </a:r>
            <a:r>
              <a:rPr lang="en-US" sz="4400" dirty="0"/>
              <a:t/>
            </a:r>
            <a:br>
              <a:rPr lang="en-US" sz="4400" dirty="0"/>
            </a:br>
            <a:r>
              <a:rPr lang="en-US" dirty="0"/>
              <a:t/>
            </a:r>
            <a:br>
              <a:rPr lang="en-US" dirty="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265</TotalTime>
  <Words>1370</Words>
  <Application>Microsoft Office PowerPoint</Application>
  <PresentationFormat>On-screen Show (4:3)</PresentationFormat>
  <Paragraphs>115</Paragraphs>
  <Slides>57</Slides>
  <Notes>0</Notes>
  <HiddenSlides>0</HiddenSlides>
  <MMClips>3</MMClips>
  <ScaleCrop>false</ScaleCrop>
  <HeadingPairs>
    <vt:vector size="4" baseType="variant">
      <vt:variant>
        <vt:lpstr>Theme</vt:lpstr>
      </vt:variant>
      <vt:variant>
        <vt:i4>2</vt:i4>
      </vt:variant>
      <vt:variant>
        <vt:lpstr>Slide Titles</vt:lpstr>
      </vt:variant>
      <vt:variant>
        <vt:i4>57</vt:i4>
      </vt:variant>
    </vt:vector>
  </HeadingPairs>
  <TitlesOfParts>
    <vt:vector size="59" baseType="lpstr">
      <vt:lpstr>Concourse</vt:lpstr>
      <vt:lpstr>1_Concourse</vt:lpstr>
      <vt:lpstr>PowerPoint Presentation</vt:lpstr>
      <vt:lpstr>At the end of the lesson students should be able to:</vt:lpstr>
      <vt:lpstr>What is Respiration?   Why is Respiration in important?</vt:lpstr>
      <vt:lpstr>PowerPoint Presentation</vt:lpstr>
      <vt:lpstr>1. State two reasons why energy is important to humans.</vt:lpstr>
      <vt:lpstr>PowerPoint Presentation</vt:lpstr>
      <vt:lpstr>Aerobic Respiration</vt:lpstr>
      <vt:lpstr>PowerPoint Presentation</vt:lpstr>
      <vt:lpstr>Where do we get glucose from?</vt:lpstr>
      <vt:lpstr>PowerPoint Presentation</vt:lpstr>
      <vt:lpstr>PowerPoint Presentation</vt:lpstr>
      <vt:lpstr>PowerPoint Presentation</vt:lpstr>
      <vt:lpstr>Respiration</vt:lpstr>
      <vt:lpstr>PowerPoint Presentation</vt:lpstr>
      <vt:lpstr>PowerPoint Presentation</vt:lpstr>
      <vt:lpstr>PowerPoint Presentation</vt:lpstr>
      <vt:lpstr>Recap-</vt:lpstr>
      <vt:lpstr>PowerPoint Presentation</vt:lpstr>
      <vt:lpstr>PowerPoint Presentation</vt:lpstr>
      <vt:lpstr>PowerPoint Presentation</vt:lpstr>
      <vt:lpstr>PowerPoint Presentation</vt:lpstr>
      <vt:lpstr>Anaerobic Respiration</vt:lpstr>
      <vt:lpstr>PowerPoint Presentation</vt:lpstr>
      <vt:lpstr>PowerPoint Presentation</vt:lpstr>
      <vt:lpstr>PowerPoint Presentation</vt:lpstr>
      <vt:lpstr>PowerPoint Presentation</vt:lpstr>
      <vt:lpstr>PowerPoint Presentation</vt:lpstr>
      <vt:lpstr>PowerPoint Presentation</vt:lpstr>
      <vt:lpstr>Where do we get oxygen from? Why do we need oxygen?</vt:lpstr>
      <vt:lpstr>PowerPoint Presentation</vt:lpstr>
      <vt:lpstr>PowerPoint Presentation</vt:lpstr>
      <vt:lpstr>PowerPoint Presentation</vt:lpstr>
      <vt:lpstr>PowerPoint Presentation</vt:lpstr>
      <vt:lpstr>Breathing</vt:lpstr>
      <vt:lpstr>Why is breathing important?</vt:lpstr>
      <vt:lpstr>PowerPoint Presentation</vt:lpstr>
      <vt:lpstr>PowerPoint Presentation</vt:lpstr>
      <vt:lpstr>Breathing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Darron</dc:creator>
  <cp:lastModifiedBy>test</cp:lastModifiedBy>
  <cp:revision>24</cp:revision>
  <dcterms:created xsi:type="dcterms:W3CDTF">2011-11-08T21:38:28Z</dcterms:created>
  <dcterms:modified xsi:type="dcterms:W3CDTF">2018-05-24T14:54:10Z</dcterms:modified>
</cp:coreProperties>
</file>